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drawings/drawing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</p:sldMasterIdLst>
  <p:notesMasterIdLst>
    <p:notesMasterId r:id="rId36"/>
  </p:notesMasterIdLst>
  <p:handoutMasterIdLst>
    <p:handoutMasterId r:id="rId37"/>
  </p:handoutMasterIdLst>
  <p:sldIdLst>
    <p:sldId id="420" r:id="rId2"/>
    <p:sldId id="421" r:id="rId3"/>
    <p:sldId id="422" r:id="rId4"/>
    <p:sldId id="423" r:id="rId5"/>
    <p:sldId id="459" r:id="rId6"/>
    <p:sldId id="460" r:id="rId7"/>
    <p:sldId id="461" r:id="rId8"/>
    <p:sldId id="424" r:id="rId9"/>
    <p:sldId id="456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37" r:id="rId21"/>
    <p:sldId id="439" r:id="rId22"/>
    <p:sldId id="440" r:id="rId23"/>
    <p:sldId id="441" r:id="rId24"/>
    <p:sldId id="443" r:id="rId25"/>
    <p:sldId id="444" r:id="rId26"/>
    <p:sldId id="445" r:id="rId27"/>
    <p:sldId id="446" r:id="rId28"/>
    <p:sldId id="447" r:id="rId29"/>
    <p:sldId id="448" r:id="rId30"/>
    <p:sldId id="449" r:id="rId31"/>
    <p:sldId id="450" r:id="rId32"/>
    <p:sldId id="451" r:id="rId33"/>
    <p:sldId id="457" r:id="rId34"/>
    <p:sldId id="45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99FF"/>
    <a:srgbClr val="006600"/>
    <a:srgbClr val="660033"/>
    <a:srgbClr val="0066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87" autoAdjust="0"/>
    <p:restoredTop sz="86401" autoAdjust="0"/>
  </p:normalViewPr>
  <p:slideViewPr>
    <p:cSldViewPr snapToGrid="0">
      <p:cViewPr varScale="1">
        <p:scale>
          <a:sx n="100" d="100"/>
          <a:sy n="100" d="100"/>
        </p:scale>
        <p:origin x="-108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Chart%20in%20Microsoft%20PowerPoint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Chart%20in%20Microsoft%20PowerPoint" TargetMode="External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file:///\\rcgfile\shared\Restrepo%20Consulting%20Group\RESEARCH%20PROJECTS\TESLA%20Battery%20Gigafactory-EDAWN%20-%2015-002\Work%20Papers\Revenue%20Tables\2015-4-8%20Tesla%20Fiscal%20Benefits%20All%20Regions.xlsx" TargetMode="External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Chart%202%20in%20Microsoft%20PowerPoint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Chart%20in%20Microsoft%20PowerPoint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Chart%20in%20Microsoft%20PowerPoint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rcgfile\shared\Restrepo%20Consulting%20Group\RESEARCH%20PROJECTS\TESLA%20Battery%20Gigafactory-EDAWN%20-%2015-002\Work%20Papers\Tesla%20Tables\Misc%20Tables.xlsx" TargetMode="External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rcgfile\shared\Restrepo%20Consulting%20Group\RESEARCH%20PROJECTS\TESLA%20Battery%20Gigafactory-EDAWN%20-%2015-002\Work%20Papers\Tesla%20Tables\Misc%20Tables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Historic Employment 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Pt>
            <c:idx val="19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95A-4915-B13D-E315EDA23D1C}"/>
              </c:ext>
            </c:extLst>
          </c:dPt>
          <c:dPt>
            <c:idx val="20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95A-4915-B13D-E315EDA23D1C}"/>
              </c:ext>
            </c:extLst>
          </c:dPt>
          <c:dPt>
            <c:idx val="2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95A-4915-B13D-E315EDA23D1C}"/>
              </c:ext>
            </c:extLst>
          </c:dPt>
          <c:dPt>
            <c:idx val="22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95A-4915-B13D-E315EDA23D1C}"/>
              </c:ext>
            </c:extLst>
          </c:dPt>
          <c:dPt>
            <c:idx val="23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195A-4915-B13D-E315EDA23D1C}"/>
              </c:ext>
            </c:extLst>
          </c:dPt>
          <c:dPt>
            <c:idx val="24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195A-4915-B13D-E315EDA23D1C}"/>
              </c:ext>
            </c:extLst>
          </c:dPt>
          <c:cat>
            <c:numRef>
              <c:f>Sheet1!$A$2:$A$26</c:f>
              <c:numCache>
                <c:formatCode>General</c:formatCod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166861</c:v>
                </c:pt>
                <c:pt idx="1">
                  <c:v>170057</c:v>
                </c:pt>
                <c:pt idx="2">
                  <c:v>175255</c:v>
                </c:pt>
                <c:pt idx="3">
                  <c:v>181311</c:v>
                </c:pt>
                <c:pt idx="4">
                  <c:v>182342</c:v>
                </c:pt>
                <c:pt idx="5">
                  <c:v>189400</c:v>
                </c:pt>
                <c:pt idx="6">
                  <c:v>193454</c:v>
                </c:pt>
                <c:pt idx="7">
                  <c:v>195165</c:v>
                </c:pt>
                <c:pt idx="8">
                  <c:v>197366</c:v>
                </c:pt>
                <c:pt idx="9" formatCode="#,##0">
                  <c:v>200069</c:v>
                </c:pt>
                <c:pt idx="10" formatCode="#,##0">
                  <c:v>202566</c:v>
                </c:pt>
                <c:pt idx="11">
                  <c:v>208619</c:v>
                </c:pt>
                <c:pt idx="12">
                  <c:v>210966</c:v>
                </c:pt>
                <c:pt idx="13">
                  <c:v>208479</c:v>
                </c:pt>
                <c:pt idx="14">
                  <c:v>200713</c:v>
                </c:pt>
                <c:pt idx="15">
                  <c:v>199304</c:v>
                </c:pt>
                <c:pt idx="16">
                  <c:v>198515</c:v>
                </c:pt>
                <c:pt idx="17">
                  <c:v>199669</c:v>
                </c:pt>
                <c:pt idx="18">
                  <c:v>202192</c:v>
                </c:pt>
                <c:pt idx="19">
                  <c:v>207843</c:v>
                </c:pt>
                <c:pt idx="20">
                  <c:v>218731</c:v>
                </c:pt>
                <c:pt idx="21">
                  <c:v>229281</c:v>
                </c:pt>
                <c:pt idx="22">
                  <c:v>243981</c:v>
                </c:pt>
                <c:pt idx="23">
                  <c:v>254383</c:v>
                </c:pt>
                <c:pt idx="24">
                  <c:v>258903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95A-4915-B13D-E315EDA23D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EDAWN Job Growth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Sheet1!$A$2:$A$26</c:f>
              <c:numCache>
                <c:formatCode>General</c:formatCod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numCache>
            </c:numRef>
          </c:cat>
          <c:val>
            <c:numRef>
              <c:f>Sheet1!$C$2:$C$26</c:f>
              <c:numCache>
                <c:formatCode>0.0%</c:formatCode>
                <c:ptCount val="25"/>
                <c:pt idx="0" formatCode="General">
                  <c:v>0</c:v>
                </c:pt>
                <c:pt idx="1">
                  <c:v>1.9153666824482721E-2</c:v>
                </c:pt>
                <c:pt idx="2">
                  <c:v>3.0566221913828961E-2</c:v>
                </c:pt>
                <c:pt idx="3">
                  <c:v>3.4555362186528223E-2</c:v>
                </c:pt>
                <c:pt idx="4">
                  <c:v>5.6863621070977208E-3</c:v>
                </c:pt>
                <c:pt idx="5">
                  <c:v>3.8707483739346842E-2</c:v>
                </c:pt>
                <c:pt idx="6">
                  <c:v>2.1404435058078212E-2</c:v>
                </c:pt>
                <c:pt idx="7">
                  <c:v>8.8444798246611923E-3</c:v>
                </c:pt>
                <c:pt idx="8">
                  <c:v>1.127763687136518E-2</c:v>
                </c:pt>
                <c:pt idx="9">
                  <c:v>1.3695367996514163E-2</c:v>
                </c:pt>
                <c:pt idx="10">
                  <c:v>1.2480694160514673E-2</c:v>
                </c:pt>
                <c:pt idx="11">
                  <c:v>2.9881618830405857E-2</c:v>
                </c:pt>
                <c:pt idx="12">
                  <c:v>1.1250173761737873E-2</c:v>
                </c:pt>
                <c:pt idx="13">
                  <c:v>-1.1788629447399116E-2</c:v>
                </c:pt>
                <c:pt idx="14">
                  <c:v>-3.7250754272612596E-2</c:v>
                </c:pt>
                <c:pt idx="15">
                  <c:v>-7.0199737934264492E-3</c:v>
                </c:pt>
                <c:pt idx="16">
                  <c:v>-3.9587765423674268E-3</c:v>
                </c:pt>
                <c:pt idx="17">
                  <c:v>5.8131627332946882E-3</c:v>
                </c:pt>
                <c:pt idx="18">
                  <c:v>1.263591243508011E-2</c:v>
                </c:pt>
                <c:pt idx="19">
                  <c:v>2.794868244045268E-2</c:v>
                </c:pt>
                <c:pt idx="20">
                  <c:v>5.2385694971685451E-2</c:v>
                </c:pt>
                <c:pt idx="21">
                  <c:v>4.8232760788365685E-2</c:v>
                </c:pt>
                <c:pt idx="22">
                  <c:v>6.411346775354268E-2</c:v>
                </c:pt>
                <c:pt idx="23">
                  <c:v>4.2634467438038129E-2</c:v>
                </c:pt>
                <c:pt idx="24">
                  <c:v>1.7768482956801446E-2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95A-4915-B13D-E315EDA23D1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Tesla Job Growth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Sheet1!$A$2:$A$26</c:f>
              <c:numCache>
                <c:formatCode>General</c:formatCod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numCache>
            </c:numRef>
          </c:cat>
          <c:val>
            <c:numRef>
              <c:f>Sheet1!$D$2:$D$26</c:f>
              <c:numCache>
                <c:formatCode>General</c:formatCode>
                <c:ptCount val="25"/>
                <c:pt idx="17" formatCode="0.0%">
                  <c:v>1.0782266585414745E-2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95A-4915-B13D-E315EDA23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925824"/>
        <c:axId val="100927360"/>
      </c:barChart>
      <c:catAx>
        <c:axId val="10092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420000"/>
          <a:lstStyle/>
          <a:p>
            <a:pPr>
              <a:defRPr sz="1900" baseline="0"/>
            </a:pPr>
            <a:endParaRPr lang="en-US"/>
          </a:p>
        </c:txPr>
        <c:crossAx val="100927360"/>
        <c:crosses val="autoZero"/>
        <c:auto val="1"/>
        <c:lblAlgn val="ctr"/>
        <c:lblOffset val="100"/>
        <c:tickLblSkip val="1"/>
        <c:noMultiLvlLbl val="0"/>
      </c:catAx>
      <c:valAx>
        <c:axId val="100927360"/>
        <c:scaling>
          <c:orientation val="minMax"/>
          <c:max val="260000"/>
          <c:min val="150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900" baseline="0"/>
            </a:pPr>
            <a:endParaRPr lang="en-US"/>
          </a:p>
        </c:txPr>
        <c:crossAx val="100925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 baseline="0">
          <a:latin typeface="Calibri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730062588330346E-2"/>
          <c:y val="3.6177779460259789E-2"/>
          <c:w val="0.87876348789734626"/>
          <c:h val="0.77325322762411286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PowerPoint]AvgWklyEarn'!$N$16</c:f>
              <c:strCache>
                <c:ptCount val="1"/>
                <c:pt idx="0">
                  <c:v>Nevada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'[Chart in Microsoft PowerPoint]AvgWklyEarn'!$A$30:$A$114</c:f>
              <c:numCache>
                <c:formatCode>mm/dd/yyyy</c:formatCode>
                <c:ptCount val="85"/>
                <c:pt idx="0">
                  <c:v>39479</c:v>
                </c:pt>
                <c:pt idx="1">
                  <c:v>39508</c:v>
                </c:pt>
                <c:pt idx="2">
                  <c:v>39539</c:v>
                </c:pt>
                <c:pt idx="3">
                  <c:v>39569</c:v>
                </c:pt>
                <c:pt idx="4">
                  <c:v>39600</c:v>
                </c:pt>
                <c:pt idx="5">
                  <c:v>39630</c:v>
                </c:pt>
                <c:pt idx="6">
                  <c:v>39661</c:v>
                </c:pt>
                <c:pt idx="7">
                  <c:v>39692</c:v>
                </c:pt>
                <c:pt idx="8">
                  <c:v>39722</c:v>
                </c:pt>
                <c:pt idx="9">
                  <c:v>39753</c:v>
                </c:pt>
                <c:pt idx="10">
                  <c:v>39783</c:v>
                </c:pt>
                <c:pt idx="11">
                  <c:v>39814</c:v>
                </c:pt>
                <c:pt idx="12">
                  <c:v>39845</c:v>
                </c:pt>
                <c:pt idx="13">
                  <c:v>39873</c:v>
                </c:pt>
                <c:pt idx="14">
                  <c:v>39904</c:v>
                </c:pt>
                <c:pt idx="15">
                  <c:v>39934</c:v>
                </c:pt>
                <c:pt idx="16">
                  <c:v>39965</c:v>
                </c:pt>
                <c:pt idx="17">
                  <c:v>39995</c:v>
                </c:pt>
                <c:pt idx="18">
                  <c:v>40026</c:v>
                </c:pt>
                <c:pt idx="19">
                  <c:v>40057</c:v>
                </c:pt>
                <c:pt idx="20">
                  <c:v>40087</c:v>
                </c:pt>
                <c:pt idx="21">
                  <c:v>40118</c:v>
                </c:pt>
                <c:pt idx="22">
                  <c:v>40148</c:v>
                </c:pt>
                <c:pt idx="23">
                  <c:v>40179</c:v>
                </c:pt>
                <c:pt idx="24">
                  <c:v>40210</c:v>
                </c:pt>
                <c:pt idx="25">
                  <c:v>40238</c:v>
                </c:pt>
                <c:pt idx="26">
                  <c:v>40269</c:v>
                </c:pt>
                <c:pt idx="27">
                  <c:v>40299</c:v>
                </c:pt>
                <c:pt idx="28">
                  <c:v>40330</c:v>
                </c:pt>
                <c:pt idx="29">
                  <c:v>40360</c:v>
                </c:pt>
                <c:pt idx="30">
                  <c:v>40391</c:v>
                </c:pt>
                <c:pt idx="31">
                  <c:v>40422</c:v>
                </c:pt>
                <c:pt idx="32">
                  <c:v>40452</c:v>
                </c:pt>
                <c:pt idx="33">
                  <c:v>40483</c:v>
                </c:pt>
                <c:pt idx="34">
                  <c:v>40513</c:v>
                </c:pt>
                <c:pt idx="35">
                  <c:v>40544</c:v>
                </c:pt>
                <c:pt idx="36">
                  <c:v>40575</c:v>
                </c:pt>
                <c:pt idx="37">
                  <c:v>40603</c:v>
                </c:pt>
                <c:pt idx="38">
                  <c:v>40634</c:v>
                </c:pt>
                <c:pt idx="39">
                  <c:v>40664</c:v>
                </c:pt>
                <c:pt idx="40">
                  <c:v>40695</c:v>
                </c:pt>
                <c:pt idx="41">
                  <c:v>40725</c:v>
                </c:pt>
                <c:pt idx="42">
                  <c:v>40756</c:v>
                </c:pt>
                <c:pt idx="43">
                  <c:v>40787</c:v>
                </c:pt>
                <c:pt idx="44">
                  <c:v>40817</c:v>
                </c:pt>
                <c:pt idx="45">
                  <c:v>40848</c:v>
                </c:pt>
                <c:pt idx="46">
                  <c:v>40878</c:v>
                </c:pt>
                <c:pt idx="47">
                  <c:v>40909</c:v>
                </c:pt>
                <c:pt idx="48">
                  <c:v>40940</c:v>
                </c:pt>
                <c:pt idx="49">
                  <c:v>40969</c:v>
                </c:pt>
                <c:pt idx="50">
                  <c:v>41000</c:v>
                </c:pt>
                <c:pt idx="51">
                  <c:v>41030</c:v>
                </c:pt>
                <c:pt idx="52">
                  <c:v>41061</c:v>
                </c:pt>
                <c:pt idx="53">
                  <c:v>41091</c:v>
                </c:pt>
                <c:pt idx="54">
                  <c:v>41122</c:v>
                </c:pt>
                <c:pt idx="55">
                  <c:v>41153</c:v>
                </c:pt>
                <c:pt idx="56">
                  <c:v>41183</c:v>
                </c:pt>
                <c:pt idx="57">
                  <c:v>41214</c:v>
                </c:pt>
                <c:pt idx="58">
                  <c:v>41244</c:v>
                </c:pt>
                <c:pt idx="59">
                  <c:v>41275</c:v>
                </c:pt>
                <c:pt idx="60">
                  <c:v>41306</c:v>
                </c:pt>
                <c:pt idx="61">
                  <c:v>41334</c:v>
                </c:pt>
                <c:pt idx="62">
                  <c:v>41365</c:v>
                </c:pt>
                <c:pt idx="63">
                  <c:v>41395</c:v>
                </c:pt>
                <c:pt idx="64">
                  <c:v>41426</c:v>
                </c:pt>
                <c:pt idx="65">
                  <c:v>41456</c:v>
                </c:pt>
                <c:pt idx="66">
                  <c:v>41487</c:v>
                </c:pt>
                <c:pt idx="67">
                  <c:v>41518</c:v>
                </c:pt>
                <c:pt idx="68">
                  <c:v>41548</c:v>
                </c:pt>
                <c:pt idx="69">
                  <c:v>41579</c:v>
                </c:pt>
                <c:pt idx="70">
                  <c:v>41609</c:v>
                </c:pt>
                <c:pt idx="71">
                  <c:v>41640</c:v>
                </c:pt>
                <c:pt idx="72">
                  <c:v>41671</c:v>
                </c:pt>
                <c:pt idx="73">
                  <c:v>41699</c:v>
                </c:pt>
                <c:pt idx="74">
                  <c:v>41730</c:v>
                </c:pt>
                <c:pt idx="75">
                  <c:v>41760</c:v>
                </c:pt>
                <c:pt idx="76">
                  <c:v>41791</c:v>
                </c:pt>
                <c:pt idx="77">
                  <c:v>41821</c:v>
                </c:pt>
                <c:pt idx="78">
                  <c:v>41852</c:v>
                </c:pt>
                <c:pt idx="79">
                  <c:v>41883</c:v>
                </c:pt>
                <c:pt idx="80">
                  <c:v>41913</c:v>
                </c:pt>
                <c:pt idx="81">
                  <c:v>41944</c:v>
                </c:pt>
                <c:pt idx="82">
                  <c:v>41974</c:v>
                </c:pt>
                <c:pt idx="83">
                  <c:v>42005</c:v>
                </c:pt>
                <c:pt idx="84">
                  <c:v>42036</c:v>
                </c:pt>
              </c:numCache>
            </c:numRef>
          </c:cat>
          <c:val>
            <c:numRef>
              <c:f>'[Chart in Microsoft PowerPoint]AvgWklyEarn'!$N$29:$N$114</c:f>
              <c:numCache>
                <c:formatCode>"$"#,##0.00</c:formatCode>
                <c:ptCount val="86"/>
                <c:pt idx="0">
                  <c:v>715.90573359478765</c:v>
                </c:pt>
                <c:pt idx="1">
                  <c:v>713.29419817950873</c:v>
                </c:pt>
                <c:pt idx="2">
                  <c:v>710.43316187375706</c:v>
                </c:pt>
                <c:pt idx="3">
                  <c:v>708.18264676699459</c:v>
                </c:pt>
                <c:pt idx="4">
                  <c:v>706.99040525548014</c:v>
                </c:pt>
                <c:pt idx="5">
                  <c:v>704.49244520910463</c:v>
                </c:pt>
                <c:pt idx="6">
                  <c:v>701.0637008979711</c:v>
                </c:pt>
                <c:pt idx="7">
                  <c:v>698.39498793687812</c:v>
                </c:pt>
                <c:pt idx="8">
                  <c:v>695.44548580052549</c:v>
                </c:pt>
                <c:pt idx="9">
                  <c:v>693.27339883949389</c:v>
                </c:pt>
                <c:pt idx="10">
                  <c:v>692.06997367324823</c:v>
                </c:pt>
                <c:pt idx="11">
                  <c:v>690.83244588375771</c:v>
                </c:pt>
                <c:pt idx="12">
                  <c:v>690.22871917593159</c:v>
                </c:pt>
                <c:pt idx="13">
                  <c:v>688.88783857136082</c:v>
                </c:pt>
                <c:pt idx="14">
                  <c:v>687.88356499351744</c:v>
                </c:pt>
                <c:pt idx="15">
                  <c:v>686.82465193830205</c:v>
                </c:pt>
                <c:pt idx="16">
                  <c:v>685.89139060870821</c:v>
                </c:pt>
                <c:pt idx="17">
                  <c:v>683.93275629930122</c:v>
                </c:pt>
                <c:pt idx="18">
                  <c:v>682.44231828820602</c:v>
                </c:pt>
                <c:pt idx="19">
                  <c:v>680.29443761664481</c:v>
                </c:pt>
                <c:pt idx="20">
                  <c:v>677.68307746271114</c:v>
                </c:pt>
                <c:pt idx="21">
                  <c:v>673.89309684481202</c:v>
                </c:pt>
                <c:pt idx="22">
                  <c:v>669.6633334117131</c:v>
                </c:pt>
                <c:pt idx="23">
                  <c:v>664.79943843011483</c:v>
                </c:pt>
                <c:pt idx="24">
                  <c:v>659.47251673224946</c:v>
                </c:pt>
                <c:pt idx="25">
                  <c:v>654.37518651119444</c:v>
                </c:pt>
                <c:pt idx="26">
                  <c:v>649.08695430273235</c:v>
                </c:pt>
                <c:pt idx="27">
                  <c:v>643.97366009064399</c:v>
                </c:pt>
                <c:pt idx="28">
                  <c:v>639.19609151814632</c:v>
                </c:pt>
                <c:pt idx="29">
                  <c:v>635.20841222231343</c:v>
                </c:pt>
                <c:pt idx="30">
                  <c:v>631.34835822069522</c:v>
                </c:pt>
                <c:pt idx="31">
                  <c:v>627.57493946696161</c:v>
                </c:pt>
                <c:pt idx="32">
                  <c:v>624.13664087214761</c:v>
                </c:pt>
                <c:pt idx="33">
                  <c:v>621.30047496865211</c:v>
                </c:pt>
                <c:pt idx="34">
                  <c:v>618.53244602149368</c:v>
                </c:pt>
                <c:pt idx="35">
                  <c:v>616.49351007364771</c:v>
                </c:pt>
                <c:pt idx="36">
                  <c:v>614.96845272353039</c:v>
                </c:pt>
                <c:pt idx="37">
                  <c:v>613.43876721591494</c:v>
                </c:pt>
                <c:pt idx="38">
                  <c:v>611.88914344422483</c:v>
                </c:pt>
                <c:pt idx="39">
                  <c:v>610.7942511406352</c:v>
                </c:pt>
                <c:pt idx="40">
                  <c:v>610.4315419497583</c:v>
                </c:pt>
                <c:pt idx="41">
                  <c:v>608.63686903516952</c:v>
                </c:pt>
                <c:pt idx="42">
                  <c:v>607.08484394025106</c:v>
                </c:pt>
                <c:pt idx="43">
                  <c:v>606.50737732825155</c:v>
                </c:pt>
                <c:pt idx="44">
                  <c:v>605.75899820035954</c:v>
                </c:pt>
                <c:pt idx="45">
                  <c:v>606.15330646080156</c:v>
                </c:pt>
                <c:pt idx="46">
                  <c:v>604.69487709433463</c:v>
                </c:pt>
                <c:pt idx="47">
                  <c:v>602.27234866635843</c:v>
                </c:pt>
                <c:pt idx="48">
                  <c:v>601.07215769744096</c:v>
                </c:pt>
                <c:pt idx="49">
                  <c:v>599.66254364873782</c:v>
                </c:pt>
                <c:pt idx="50">
                  <c:v>598.61349627732682</c:v>
                </c:pt>
                <c:pt idx="51">
                  <c:v>598.23850876273093</c:v>
                </c:pt>
                <c:pt idx="52">
                  <c:v>596.06266305720021</c:v>
                </c:pt>
                <c:pt idx="53">
                  <c:v>595.57895288188558</c:v>
                </c:pt>
                <c:pt idx="54">
                  <c:v>596.28757331698068</c:v>
                </c:pt>
                <c:pt idx="55">
                  <c:v>595.57351645069684</c:v>
                </c:pt>
                <c:pt idx="56">
                  <c:v>595.6225612572897</c:v>
                </c:pt>
                <c:pt idx="57">
                  <c:v>594.55008248306876</c:v>
                </c:pt>
                <c:pt idx="58">
                  <c:v>595.77209664618465</c:v>
                </c:pt>
                <c:pt idx="59">
                  <c:v>597.76249796748505</c:v>
                </c:pt>
                <c:pt idx="60">
                  <c:v>597.55939109526628</c:v>
                </c:pt>
                <c:pt idx="61">
                  <c:v>597.17063134243801</c:v>
                </c:pt>
                <c:pt idx="62">
                  <c:v>597.16990747938769</c:v>
                </c:pt>
                <c:pt idx="63">
                  <c:v>596.01266033225352</c:v>
                </c:pt>
                <c:pt idx="64">
                  <c:v>595.6834610215999</c:v>
                </c:pt>
                <c:pt idx="65">
                  <c:v>596.27174776120899</c:v>
                </c:pt>
                <c:pt idx="66">
                  <c:v>594.29871136754866</c:v>
                </c:pt>
                <c:pt idx="67">
                  <c:v>593.54154320910459</c:v>
                </c:pt>
                <c:pt idx="68">
                  <c:v>593.04973545955784</c:v>
                </c:pt>
                <c:pt idx="69">
                  <c:v>592.33997404021068</c:v>
                </c:pt>
                <c:pt idx="70">
                  <c:v>591.59758101334432</c:v>
                </c:pt>
                <c:pt idx="71">
                  <c:v>591.35934803300836</c:v>
                </c:pt>
                <c:pt idx="72">
                  <c:v>591.87943897574223</c:v>
                </c:pt>
                <c:pt idx="73">
                  <c:v>593.28420948817745</c:v>
                </c:pt>
                <c:pt idx="74">
                  <c:v>594.11508920130393</c:v>
                </c:pt>
                <c:pt idx="75">
                  <c:v>594.91763661205459</c:v>
                </c:pt>
                <c:pt idx="76">
                  <c:v>595.41860814599534</c:v>
                </c:pt>
                <c:pt idx="77">
                  <c:v>595.80139497298501</c:v>
                </c:pt>
                <c:pt idx="78">
                  <c:v>596.71327866933711</c:v>
                </c:pt>
                <c:pt idx="79">
                  <c:v>597.86718136420302</c:v>
                </c:pt>
                <c:pt idx="80">
                  <c:v>598.25261026226781</c:v>
                </c:pt>
                <c:pt idx="81">
                  <c:v>599.1378979478917</c:v>
                </c:pt>
                <c:pt idx="82">
                  <c:v>601.09867653622871</c:v>
                </c:pt>
                <c:pt idx="83">
                  <c:v>601.92135135809303</c:v>
                </c:pt>
                <c:pt idx="84">
                  <c:v>603.9238182263307</c:v>
                </c:pt>
                <c:pt idx="85">
                  <c:v>606.58579089726095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FCA-4371-9ACB-E7DD7483F2BD}"/>
            </c:ext>
          </c:extLst>
        </c:ser>
        <c:ser>
          <c:idx val="2"/>
          <c:order val="1"/>
          <c:tx>
            <c:strRef>
              <c:f>'[Chart in Microsoft PowerPoint]AvgWklyEarn'!$P$16</c:f>
              <c:strCache>
                <c:ptCount val="1"/>
                <c:pt idx="0">
                  <c:v>Reno-Sparks MSA</c:v>
                </c:pt>
              </c:strCache>
            </c:strRef>
          </c:tx>
          <c:spPr>
            <a:ln w="38100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'[Chart in Microsoft PowerPoint]AvgWklyEarn'!$A$30:$A$114</c:f>
              <c:numCache>
                <c:formatCode>mm/dd/yyyy</c:formatCode>
                <c:ptCount val="85"/>
                <c:pt idx="0">
                  <c:v>39479</c:v>
                </c:pt>
                <c:pt idx="1">
                  <c:v>39508</c:v>
                </c:pt>
                <c:pt idx="2">
                  <c:v>39539</c:v>
                </c:pt>
                <c:pt idx="3">
                  <c:v>39569</c:v>
                </c:pt>
                <c:pt idx="4">
                  <c:v>39600</c:v>
                </c:pt>
                <c:pt idx="5">
                  <c:v>39630</c:v>
                </c:pt>
                <c:pt idx="6">
                  <c:v>39661</c:v>
                </c:pt>
                <c:pt idx="7">
                  <c:v>39692</c:v>
                </c:pt>
                <c:pt idx="8">
                  <c:v>39722</c:v>
                </c:pt>
                <c:pt idx="9">
                  <c:v>39753</c:v>
                </c:pt>
                <c:pt idx="10">
                  <c:v>39783</c:v>
                </c:pt>
                <c:pt idx="11">
                  <c:v>39814</c:v>
                </c:pt>
                <c:pt idx="12">
                  <c:v>39845</c:v>
                </c:pt>
                <c:pt idx="13">
                  <c:v>39873</c:v>
                </c:pt>
                <c:pt idx="14">
                  <c:v>39904</c:v>
                </c:pt>
                <c:pt idx="15">
                  <c:v>39934</c:v>
                </c:pt>
                <c:pt idx="16">
                  <c:v>39965</c:v>
                </c:pt>
                <c:pt idx="17">
                  <c:v>39995</c:v>
                </c:pt>
                <c:pt idx="18">
                  <c:v>40026</c:v>
                </c:pt>
                <c:pt idx="19">
                  <c:v>40057</c:v>
                </c:pt>
                <c:pt idx="20">
                  <c:v>40087</c:v>
                </c:pt>
                <c:pt idx="21">
                  <c:v>40118</c:v>
                </c:pt>
                <c:pt idx="22">
                  <c:v>40148</c:v>
                </c:pt>
                <c:pt idx="23">
                  <c:v>40179</c:v>
                </c:pt>
                <c:pt idx="24">
                  <c:v>40210</c:v>
                </c:pt>
                <c:pt idx="25">
                  <c:v>40238</c:v>
                </c:pt>
                <c:pt idx="26">
                  <c:v>40269</c:v>
                </c:pt>
                <c:pt idx="27">
                  <c:v>40299</c:v>
                </c:pt>
                <c:pt idx="28">
                  <c:v>40330</c:v>
                </c:pt>
                <c:pt idx="29">
                  <c:v>40360</c:v>
                </c:pt>
                <c:pt idx="30">
                  <c:v>40391</c:v>
                </c:pt>
                <c:pt idx="31">
                  <c:v>40422</c:v>
                </c:pt>
                <c:pt idx="32">
                  <c:v>40452</c:v>
                </c:pt>
                <c:pt idx="33">
                  <c:v>40483</c:v>
                </c:pt>
                <c:pt idx="34">
                  <c:v>40513</c:v>
                </c:pt>
                <c:pt idx="35">
                  <c:v>40544</c:v>
                </c:pt>
                <c:pt idx="36">
                  <c:v>40575</c:v>
                </c:pt>
                <c:pt idx="37">
                  <c:v>40603</c:v>
                </c:pt>
                <c:pt idx="38">
                  <c:v>40634</c:v>
                </c:pt>
                <c:pt idx="39">
                  <c:v>40664</c:v>
                </c:pt>
                <c:pt idx="40">
                  <c:v>40695</c:v>
                </c:pt>
                <c:pt idx="41">
                  <c:v>40725</c:v>
                </c:pt>
                <c:pt idx="42">
                  <c:v>40756</c:v>
                </c:pt>
                <c:pt idx="43">
                  <c:v>40787</c:v>
                </c:pt>
                <c:pt idx="44">
                  <c:v>40817</c:v>
                </c:pt>
                <c:pt idx="45">
                  <c:v>40848</c:v>
                </c:pt>
                <c:pt idx="46">
                  <c:v>40878</c:v>
                </c:pt>
                <c:pt idx="47">
                  <c:v>40909</c:v>
                </c:pt>
                <c:pt idx="48">
                  <c:v>40940</c:v>
                </c:pt>
                <c:pt idx="49">
                  <c:v>40969</c:v>
                </c:pt>
                <c:pt idx="50">
                  <c:v>41000</c:v>
                </c:pt>
                <c:pt idx="51">
                  <c:v>41030</c:v>
                </c:pt>
                <c:pt idx="52">
                  <c:v>41061</c:v>
                </c:pt>
                <c:pt idx="53">
                  <c:v>41091</c:v>
                </c:pt>
                <c:pt idx="54">
                  <c:v>41122</c:v>
                </c:pt>
                <c:pt idx="55">
                  <c:v>41153</c:v>
                </c:pt>
                <c:pt idx="56">
                  <c:v>41183</c:v>
                </c:pt>
                <c:pt idx="57">
                  <c:v>41214</c:v>
                </c:pt>
                <c:pt idx="58">
                  <c:v>41244</c:v>
                </c:pt>
                <c:pt idx="59">
                  <c:v>41275</c:v>
                </c:pt>
                <c:pt idx="60">
                  <c:v>41306</c:v>
                </c:pt>
                <c:pt idx="61">
                  <c:v>41334</c:v>
                </c:pt>
                <c:pt idx="62">
                  <c:v>41365</c:v>
                </c:pt>
                <c:pt idx="63">
                  <c:v>41395</c:v>
                </c:pt>
                <c:pt idx="64">
                  <c:v>41426</c:v>
                </c:pt>
                <c:pt idx="65">
                  <c:v>41456</c:v>
                </c:pt>
                <c:pt idx="66">
                  <c:v>41487</c:v>
                </c:pt>
                <c:pt idx="67">
                  <c:v>41518</c:v>
                </c:pt>
                <c:pt idx="68">
                  <c:v>41548</c:v>
                </c:pt>
                <c:pt idx="69">
                  <c:v>41579</c:v>
                </c:pt>
                <c:pt idx="70">
                  <c:v>41609</c:v>
                </c:pt>
                <c:pt idx="71">
                  <c:v>41640</c:v>
                </c:pt>
                <c:pt idx="72">
                  <c:v>41671</c:v>
                </c:pt>
                <c:pt idx="73">
                  <c:v>41699</c:v>
                </c:pt>
                <c:pt idx="74">
                  <c:v>41730</c:v>
                </c:pt>
                <c:pt idx="75">
                  <c:v>41760</c:v>
                </c:pt>
                <c:pt idx="76">
                  <c:v>41791</c:v>
                </c:pt>
                <c:pt idx="77">
                  <c:v>41821</c:v>
                </c:pt>
                <c:pt idx="78">
                  <c:v>41852</c:v>
                </c:pt>
                <c:pt idx="79">
                  <c:v>41883</c:v>
                </c:pt>
                <c:pt idx="80">
                  <c:v>41913</c:v>
                </c:pt>
                <c:pt idx="81">
                  <c:v>41944</c:v>
                </c:pt>
                <c:pt idx="82">
                  <c:v>41974</c:v>
                </c:pt>
                <c:pt idx="83">
                  <c:v>42005</c:v>
                </c:pt>
                <c:pt idx="84">
                  <c:v>42036</c:v>
                </c:pt>
              </c:numCache>
            </c:numRef>
          </c:cat>
          <c:val>
            <c:numRef>
              <c:f>'[Chart in Microsoft PowerPoint]AvgWklyEarn'!$P$29:$P$114</c:f>
              <c:numCache>
                <c:formatCode>"$"#,##0.00</c:formatCode>
                <c:ptCount val="86"/>
                <c:pt idx="0">
                  <c:v>678.08105677214598</c:v>
                </c:pt>
                <c:pt idx="1">
                  <c:v>675.90623150631291</c:v>
                </c:pt>
                <c:pt idx="2">
                  <c:v>673.02989068263378</c:v>
                </c:pt>
                <c:pt idx="3">
                  <c:v>669.25490637685937</c:v>
                </c:pt>
                <c:pt idx="4">
                  <c:v>666.04919661725933</c:v>
                </c:pt>
                <c:pt idx="5">
                  <c:v>661.11794822612273</c:v>
                </c:pt>
                <c:pt idx="6">
                  <c:v>656.89690002527243</c:v>
                </c:pt>
                <c:pt idx="7">
                  <c:v>652.97102737222383</c:v>
                </c:pt>
                <c:pt idx="8">
                  <c:v>649.29306961967745</c:v>
                </c:pt>
                <c:pt idx="9">
                  <c:v>646.75212183846907</c:v>
                </c:pt>
                <c:pt idx="10">
                  <c:v>645.84273982225773</c:v>
                </c:pt>
                <c:pt idx="11">
                  <c:v>644.2974552150007</c:v>
                </c:pt>
                <c:pt idx="12">
                  <c:v>643.51150073101724</c:v>
                </c:pt>
                <c:pt idx="13">
                  <c:v>642.85062266309274</c:v>
                </c:pt>
                <c:pt idx="14">
                  <c:v>642.47133347490274</c:v>
                </c:pt>
                <c:pt idx="15">
                  <c:v>642.2556994939913</c:v>
                </c:pt>
                <c:pt idx="16">
                  <c:v>642.88667929423957</c:v>
                </c:pt>
                <c:pt idx="17">
                  <c:v>642.60986527293971</c:v>
                </c:pt>
                <c:pt idx="18">
                  <c:v>642.89143377443861</c:v>
                </c:pt>
                <c:pt idx="19">
                  <c:v>642.82007366719836</c:v>
                </c:pt>
                <c:pt idx="20">
                  <c:v>642.54943345165088</c:v>
                </c:pt>
                <c:pt idx="21">
                  <c:v>641.25743452829806</c:v>
                </c:pt>
                <c:pt idx="22">
                  <c:v>639.32210126577218</c:v>
                </c:pt>
                <c:pt idx="23">
                  <c:v>637.11882879916084</c:v>
                </c:pt>
                <c:pt idx="24">
                  <c:v>634.5333081372321</c:v>
                </c:pt>
                <c:pt idx="25">
                  <c:v>632.03485590051594</c:v>
                </c:pt>
                <c:pt idx="26">
                  <c:v>629.37297230778017</c:v>
                </c:pt>
                <c:pt idx="27">
                  <c:v>626.84811706393737</c:v>
                </c:pt>
                <c:pt idx="28">
                  <c:v>624.24001469098437</c:v>
                </c:pt>
                <c:pt idx="29">
                  <c:v>622.31959544904066</c:v>
                </c:pt>
                <c:pt idx="30">
                  <c:v>620.33516572991027</c:v>
                </c:pt>
                <c:pt idx="31">
                  <c:v>618.11103917621972</c:v>
                </c:pt>
                <c:pt idx="32">
                  <c:v>615.98406722385084</c:v>
                </c:pt>
                <c:pt idx="33">
                  <c:v>614.13771788786516</c:v>
                </c:pt>
                <c:pt idx="34">
                  <c:v>611.81496763081839</c:v>
                </c:pt>
                <c:pt idx="35">
                  <c:v>609.4833583591228</c:v>
                </c:pt>
                <c:pt idx="36">
                  <c:v>607.07589369219613</c:v>
                </c:pt>
                <c:pt idx="37">
                  <c:v>604.4726163521234</c:v>
                </c:pt>
                <c:pt idx="38">
                  <c:v>602.45081417555593</c:v>
                </c:pt>
                <c:pt idx="39">
                  <c:v>601.46698388123127</c:v>
                </c:pt>
                <c:pt idx="40">
                  <c:v>601.43010546375547</c:v>
                </c:pt>
                <c:pt idx="41">
                  <c:v>598.4656439247924</c:v>
                </c:pt>
                <c:pt idx="42">
                  <c:v>595.84262725872145</c:v>
                </c:pt>
                <c:pt idx="43">
                  <c:v>594.62093332233621</c:v>
                </c:pt>
                <c:pt idx="44">
                  <c:v>594.4378119849431</c:v>
                </c:pt>
                <c:pt idx="45">
                  <c:v>595.7531679180845</c:v>
                </c:pt>
                <c:pt idx="46">
                  <c:v>595.20333744135462</c:v>
                </c:pt>
                <c:pt idx="47">
                  <c:v>593.29390870921236</c:v>
                </c:pt>
                <c:pt idx="48">
                  <c:v>592.12968922879168</c:v>
                </c:pt>
                <c:pt idx="49">
                  <c:v>591.19414976350117</c:v>
                </c:pt>
                <c:pt idx="50">
                  <c:v>589.74547878236808</c:v>
                </c:pt>
                <c:pt idx="51">
                  <c:v>589.56808438408416</c:v>
                </c:pt>
                <c:pt idx="52">
                  <c:v>586.9650309251241</c:v>
                </c:pt>
                <c:pt idx="53">
                  <c:v>588.2167583477742</c:v>
                </c:pt>
                <c:pt idx="54">
                  <c:v>592.79680602877693</c:v>
                </c:pt>
                <c:pt idx="55">
                  <c:v>594.89263238451394</c:v>
                </c:pt>
                <c:pt idx="56">
                  <c:v>597.08833740887621</c:v>
                </c:pt>
                <c:pt idx="57">
                  <c:v>596.70887594875342</c:v>
                </c:pt>
                <c:pt idx="58">
                  <c:v>598.81540522833325</c:v>
                </c:pt>
                <c:pt idx="59">
                  <c:v>602.5131427307748</c:v>
                </c:pt>
                <c:pt idx="60">
                  <c:v>604.06075054892483</c:v>
                </c:pt>
                <c:pt idx="61">
                  <c:v>605.40436827119436</c:v>
                </c:pt>
                <c:pt idx="62">
                  <c:v>607.04797805573128</c:v>
                </c:pt>
                <c:pt idx="63">
                  <c:v>605.49148373129992</c:v>
                </c:pt>
                <c:pt idx="64">
                  <c:v>605.97412973288294</c:v>
                </c:pt>
                <c:pt idx="65">
                  <c:v>606.64459754013501</c:v>
                </c:pt>
                <c:pt idx="66">
                  <c:v>604.48266998361146</c:v>
                </c:pt>
                <c:pt idx="67">
                  <c:v>603.22940110721197</c:v>
                </c:pt>
                <c:pt idx="68">
                  <c:v>602.20691509602318</c:v>
                </c:pt>
                <c:pt idx="69">
                  <c:v>600.92815584055006</c:v>
                </c:pt>
                <c:pt idx="70">
                  <c:v>598.43909380229718</c:v>
                </c:pt>
                <c:pt idx="71">
                  <c:v>597.890482140058</c:v>
                </c:pt>
                <c:pt idx="72">
                  <c:v>597.56160059772947</c:v>
                </c:pt>
                <c:pt idx="73">
                  <c:v>598.97922288155598</c:v>
                </c:pt>
                <c:pt idx="74">
                  <c:v>599.49853539182004</c:v>
                </c:pt>
                <c:pt idx="75">
                  <c:v>601.45837287119605</c:v>
                </c:pt>
                <c:pt idx="76">
                  <c:v>602.989371170033</c:v>
                </c:pt>
                <c:pt idx="77">
                  <c:v>604.80474042227343</c:v>
                </c:pt>
                <c:pt idx="78">
                  <c:v>605.09170369708113</c:v>
                </c:pt>
                <c:pt idx="79">
                  <c:v>607.24594558061267</c:v>
                </c:pt>
                <c:pt idx="80">
                  <c:v>609.58189896770318</c:v>
                </c:pt>
                <c:pt idx="81">
                  <c:v>614.0076727180126</c:v>
                </c:pt>
                <c:pt idx="82">
                  <c:v>621.34684717383641</c:v>
                </c:pt>
                <c:pt idx="83">
                  <c:v>624.04269176170419</c:v>
                </c:pt>
                <c:pt idx="84">
                  <c:v>629.74185273825253</c:v>
                </c:pt>
                <c:pt idx="85">
                  <c:v>636.11034573332847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FCA-4371-9ACB-E7DD7483F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865344"/>
        <c:axId val="103867136"/>
      </c:lineChart>
      <c:dateAx>
        <c:axId val="103865344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103867136"/>
        <c:crosses val="autoZero"/>
        <c:auto val="1"/>
        <c:lblOffset val="100"/>
        <c:baseTimeUnit val="months"/>
        <c:majorUnit val="12"/>
        <c:majorTimeUnit val="months"/>
      </c:dateAx>
      <c:valAx>
        <c:axId val="103867136"/>
        <c:scaling>
          <c:orientation val="minMax"/>
          <c:max val="720"/>
          <c:min val="56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1038653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5865367790564651"/>
          <c:y val="0.12867000138397353"/>
          <c:w val="0.6114317921798238"/>
          <c:h val="0.101566567481893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900" b="1"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446374708959328E-2"/>
          <c:y val="4.2376589296130619E-2"/>
          <c:w val="0.90728694169639057"/>
          <c:h val="0.77004843617908447"/>
        </c:manualLayout>
      </c:layout>
      <c:lineChart>
        <c:grouping val="standard"/>
        <c:varyColors val="0"/>
        <c:ser>
          <c:idx val="1"/>
          <c:order val="0"/>
          <c:tx>
            <c:strRef>
              <c:f>'[Chart in Microsoft PowerPoint]AvgWklyHrs'!$J$16</c:f>
              <c:strCache>
                <c:ptCount val="1"/>
                <c:pt idx="0">
                  <c:v>Nevada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'[Chart in Microsoft PowerPoint]AvgWklyHrs'!$A$28:$A$112</c:f>
              <c:numCache>
                <c:formatCode>[$-409]mmm\-yy;@</c:formatCode>
                <c:ptCount val="85"/>
                <c:pt idx="0">
                  <c:v>39479</c:v>
                </c:pt>
                <c:pt idx="1">
                  <c:v>39508</c:v>
                </c:pt>
                <c:pt idx="2">
                  <c:v>39539</c:v>
                </c:pt>
                <c:pt idx="3">
                  <c:v>39569</c:v>
                </c:pt>
                <c:pt idx="4">
                  <c:v>39600</c:v>
                </c:pt>
                <c:pt idx="5">
                  <c:v>39630</c:v>
                </c:pt>
                <c:pt idx="6">
                  <c:v>39661</c:v>
                </c:pt>
                <c:pt idx="7">
                  <c:v>39692</c:v>
                </c:pt>
                <c:pt idx="8">
                  <c:v>39722</c:v>
                </c:pt>
                <c:pt idx="9">
                  <c:v>39753</c:v>
                </c:pt>
                <c:pt idx="10">
                  <c:v>39783</c:v>
                </c:pt>
                <c:pt idx="11">
                  <c:v>39814</c:v>
                </c:pt>
                <c:pt idx="12">
                  <c:v>39845</c:v>
                </c:pt>
                <c:pt idx="13">
                  <c:v>39873</c:v>
                </c:pt>
                <c:pt idx="14">
                  <c:v>39904</c:v>
                </c:pt>
                <c:pt idx="15">
                  <c:v>39934</c:v>
                </c:pt>
                <c:pt idx="16">
                  <c:v>39965</c:v>
                </c:pt>
                <c:pt idx="17">
                  <c:v>39995</c:v>
                </c:pt>
                <c:pt idx="18">
                  <c:v>40026</c:v>
                </c:pt>
                <c:pt idx="19">
                  <c:v>40057</c:v>
                </c:pt>
                <c:pt idx="20">
                  <c:v>40087</c:v>
                </c:pt>
                <c:pt idx="21">
                  <c:v>40118</c:v>
                </c:pt>
                <c:pt idx="22">
                  <c:v>40148</c:v>
                </c:pt>
                <c:pt idx="23">
                  <c:v>40179</c:v>
                </c:pt>
                <c:pt idx="24">
                  <c:v>40210</c:v>
                </c:pt>
                <c:pt idx="25">
                  <c:v>40238</c:v>
                </c:pt>
                <c:pt idx="26">
                  <c:v>40269</c:v>
                </c:pt>
                <c:pt idx="27">
                  <c:v>40299</c:v>
                </c:pt>
                <c:pt idx="28">
                  <c:v>40330</c:v>
                </c:pt>
                <c:pt idx="29">
                  <c:v>40360</c:v>
                </c:pt>
                <c:pt idx="30">
                  <c:v>40391</c:v>
                </c:pt>
                <c:pt idx="31">
                  <c:v>40422</c:v>
                </c:pt>
                <c:pt idx="32">
                  <c:v>40452</c:v>
                </c:pt>
                <c:pt idx="33">
                  <c:v>40483</c:v>
                </c:pt>
                <c:pt idx="34">
                  <c:v>40513</c:v>
                </c:pt>
                <c:pt idx="35">
                  <c:v>40544</c:v>
                </c:pt>
                <c:pt idx="36">
                  <c:v>40575</c:v>
                </c:pt>
                <c:pt idx="37">
                  <c:v>40603</c:v>
                </c:pt>
                <c:pt idx="38">
                  <c:v>40634</c:v>
                </c:pt>
                <c:pt idx="39">
                  <c:v>40664</c:v>
                </c:pt>
                <c:pt idx="40">
                  <c:v>40695</c:v>
                </c:pt>
                <c:pt idx="41">
                  <c:v>40725</c:v>
                </c:pt>
                <c:pt idx="42">
                  <c:v>40756</c:v>
                </c:pt>
                <c:pt idx="43">
                  <c:v>40787</c:v>
                </c:pt>
                <c:pt idx="44">
                  <c:v>40817</c:v>
                </c:pt>
                <c:pt idx="45">
                  <c:v>40848</c:v>
                </c:pt>
                <c:pt idx="46">
                  <c:v>40878</c:v>
                </c:pt>
                <c:pt idx="47">
                  <c:v>40909</c:v>
                </c:pt>
                <c:pt idx="48">
                  <c:v>40940</c:v>
                </c:pt>
                <c:pt idx="49">
                  <c:v>40969</c:v>
                </c:pt>
                <c:pt idx="50">
                  <c:v>41000</c:v>
                </c:pt>
                <c:pt idx="51">
                  <c:v>41030</c:v>
                </c:pt>
                <c:pt idx="52">
                  <c:v>41061</c:v>
                </c:pt>
                <c:pt idx="53">
                  <c:v>41091</c:v>
                </c:pt>
                <c:pt idx="54">
                  <c:v>41122</c:v>
                </c:pt>
                <c:pt idx="55">
                  <c:v>41153</c:v>
                </c:pt>
                <c:pt idx="56">
                  <c:v>41183</c:v>
                </c:pt>
                <c:pt idx="57">
                  <c:v>41214</c:v>
                </c:pt>
                <c:pt idx="58">
                  <c:v>41244</c:v>
                </c:pt>
                <c:pt idx="59">
                  <c:v>41275</c:v>
                </c:pt>
                <c:pt idx="60">
                  <c:v>41306</c:v>
                </c:pt>
                <c:pt idx="61">
                  <c:v>41334</c:v>
                </c:pt>
                <c:pt idx="62">
                  <c:v>41365</c:v>
                </c:pt>
                <c:pt idx="63">
                  <c:v>41395</c:v>
                </c:pt>
                <c:pt idx="64">
                  <c:v>41426</c:v>
                </c:pt>
                <c:pt idx="65">
                  <c:v>41456</c:v>
                </c:pt>
                <c:pt idx="66">
                  <c:v>41487</c:v>
                </c:pt>
                <c:pt idx="67">
                  <c:v>41518</c:v>
                </c:pt>
                <c:pt idx="68">
                  <c:v>41548</c:v>
                </c:pt>
                <c:pt idx="69">
                  <c:v>41579</c:v>
                </c:pt>
                <c:pt idx="70">
                  <c:v>41609</c:v>
                </c:pt>
                <c:pt idx="71">
                  <c:v>41640</c:v>
                </c:pt>
                <c:pt idx="72">
                  <c:v>41671</c:v>
                </c:pt>
                <c:pt idx="73">
                  <c:v>41699</c:v>
                </c:pt>
                <c:pt idx="74">
                  <c:v>41730</c:v>
                </c:pt>
                <c:pt idx="75">
                  <c:v>41760</c:v>
                </c:pt>
                <c:pt idx="76">
                  <c:v>41791</c:v>
                </c:pt>
                <c:pt idx="77">
                  <c:v>41821</c:v>
                </c:pt>
                <c:pt idx="78">
                  <c:v>41852</c:v>
                </c:pt>
                <c:pt idx="79">
                  <c:v>41883</c:v>
                </c:pt>
                <c:pt idx="80">
                  <c:v>41913</c:v>
                </c:pt>
                <c:pt idx="81">
                  <c:v>41944</c:v>
                </c:pt>
                <c:pt idx="82">
                  <c:v>41974</c:v>
                </c:pt>
                <c:pt idx="83">
                  <c:v>42005</c:v>
                </c:pt>
                <c:pt idx="84">
                  <c:v>42036</c:v>
                </c:pt>
              </c:numCache>
            </c:numRef>
          </c:cat>
          <c:val>
            <c:numRef>
              <c:f>'[Chart in Microsoft PowerPoint]AvgWklyHrs'!$J$28:$J$112</c:f>
              <c:numCache>
                <c:formatCode>0.0</c:formatCode>
                <c:ptCount val="85"/>
                <c:pt idx="0">
                  <c:v>37.175000000000004</c:v>
                </c:pt>
                <c:pt idx="1">
                  <c:v>37.15</c:v>
                </c:pt>
                <c:pt idx="2">
                  <c:v>37.108333333333341</c:v>
                </c:pt>
                <c:pt idx="3">
                  <c:v>37.083333333333336</c:v>
                </c:pt>
                <c:pt idx="4">
                  <c:v>37.066666666666656</c:v>
                </c:pt>
                <c:pt idx="5">
                  <c:v>37.025000000000013</c:v>
                </c:pt>
                <c:pt idx="6">
                  <c:v>37.050000000000004</c:v>
                </c:pt>
                <c:pt idx="7">
                  <c:v>37.058333333333337</c:v>
                </c:pt>
                <c:pt idx="8">
                  <c:v>37.066666666666656</c:v>
                </c:pt>
                <c:pt idx="9">
                  <c:v>37.050000000000004</c:v>
                </c:pt>
                <c:pt idx="10">
                  <c:v>37.008333333333333</c:v>
                </c:pt>
                <c:pt idx="11">
                  <c:v>36.966666666666647</c:v>
                </c:pt>
                <c:pt idx="12">
                  <c:v>36.9</c:v>
                </c:pt>
                <c:pt idx="13">
                  <c:v>36.833333333333329</c:v>
                </c:pt>
                <c:pt idx="14">
                  <c:v>36.766666666666652</c:v>
                </c:pt>
                <c:pt idx="15">
                  <c:v>36.683333333333337</c:v>
                </c:pt>
                <c:pt idx="16">
                  <c:v>36.558333333333337</c:v>
                </c:pt>
                <c:pt idx="17">
                  <c:v>36.449999999999996</c:v>
                </c:pt>
                <c:pt idx="18">
                  <c:v>36.325000000000003</c:v>
                </c:pt>
                <c:pt idx="19">
                  <c:v>36.208333333333343</c:v>
                </c:pt>
                <c:pt idx="20">
                  <c:v>36.05833333333333</c:v>
                </c:pt>
                <c:pt idx="21">
                  <c:v>35.941666666666634</c:v>
                </c:pt>
                <c:pt idx="22">
                  <c:v>35.825000000000003</c:v>
                </c:pt>
                <c:pt idx="23">
                  <c:v>35.70000000000001</c:v>
                </c:pt>
                <c:pt idx="24">
                  <c:v>35.575000000000003</c:v>
                </c:pt>
                <c:pt idx="25">
                  <c:v>35.441666666666649</c:v>
                </c:pt>
                <c:pt idx="26">
                  <c:v>35.308333333333337</c:v>
                </c:pt>
                <c:pt idx="27">
                  <c:v>35.183333333333337</c:v>
                </c:pt>
                <c:pt idx="28">
                  <c:v>35.075000000000003</c:v>
                </c:pt>
                <c:pt idx="29">
                  <c:v>34.966666666666647</c:v>
                </c:pt>
                <c:pt idx="30">
                  <c:v>34.858333333333334</c:v>
                </c:pt>
                <c:pt idx="31">
                  <c:v>34.741666666666646</c:v>
                </c:pt>
                <c:pt idx="32">
                  <c:v>34.658333333333331</c:v>
                </c:pt>
                <c:pt idx="33">
                  <c:v>34.575000000000003</c:v>
                </c:pt>
                <c:pt idx="34">
                  <c:v>34.533333333333339</c:v>
                </c:pt>
                <c:pt idx="35">
                  <c:v>34.508333333333333</c:v>
                </c:pt>
                <c:pt idx="36">
                  <c:v>34.49166666666666</c:v>
                </c:pt>
                <c:pt idx="37">
                  <c:v>34.483333333333341</c:v>
                </c:pt>
                <c:pt idx="38">
                  <c:v>34.49166666666666</c:v>
                </c:pt>
                <c:pt idx="39">
                  <c:v>34.508333333333333</c:v>
                </c:pt>
                <c:pt idx="40">
                  <c:v>34.491666666666646</c:v>
                </c:pt>
                <c:pt idx="41">
                  <c:v>34.458333333333336</c:v>
                </c:pt>
                <c:pt idx="42">
                  <c:v>34.466666666666647</c:v>
                </c:pt>
                <c:pt idx="43">
                  <c:v>34.475000000000001</c:v>
                </c:pt>
                <c:pt idx="44">
                  <c:v>34.516666666666644</c:v>
                </c:pt>
                <c:pt idx="45">
                  <c:v>34.491666666666646</c:v>
                </c:pt>
                <c:pt idx="46">
                  <c:v>34.4</c:v>
                </c:pt>
                <c:pt idx="47">
                  <c:v>34.333333333333336</c:v>
                </c:pt>
                <c:pt idx="48">
                  <c:v>34.250000000000007</c:v>
                </c:pt>
                <c:pt idx="49">
                  <c:v>34.175000000000011</c:v>
                </c:pt>
                <c:pt idx="50">
                  <c:v>34.116666666666646</c:v>
                </c:pt>
                <c:pt idx="51">
                  <c:v>34.033333333333339</c:v>
                </c:pt>
                <c:pt idx="52">
                  <c:v>34.008333333333333</c:v>
                </c:pt>
                <c:pt idx="53">
                  <c:v>34.033333333333339</c:v>
                </c:pt>
                <c:pt idx="54">
                  <c:v>34</c:v>
                </c:pt>
                <c:pt idx="55">
                  <c:v>34.008333333333333</c:v>
                </c:pt>
                <c:pt idx="56">
                  <c:v>33.966666666666647</c:v>
                </c:pt>
                <c:pt idx="57">
                  <c:v>33.975000000000001</c:v>
                </c:pt>
                <c:pt idx="58">
                  <c:v>34.016666666666652</c:v>
                </c:pt>
                <c:pt idx="59">
                  <c:v>33.991666666666646</c:v>
                </c:pt>
                <c:pt idx="60">
                  <c:v>33.966666666666647</c:v>
                </c:pt>
                <c:pt idx="61">
                  <c:v>33.949999999999996</c:v>
                </c:pt>
                <c:pt idx="62">
                  <c:v>33.891666666666652</c:v>
                </c:pt>
                <c:pt idx="63">
                  <c:v>33.849999999999994</c:v>
                </c:pt>
                <c:pt idx="64">
                  <c:v>33.833333333333336</c:v>
                </c:pt>
                <c:pt idx="65">
                  <c:v>33.75</c:v>
                </c:pt>
                <c:pt idx="66">
                  <c:v>33.708333333333343</c:v>
                </c:pt>
                <c:pt idx="67">
                  <c:v>33.641666666666652</c:v>
                </c:pt>
                <c:pt idx="68">
                  <c:v>33.591666666666647</c:v>
                </c:pt>
                <c:pt idx="69">
                  <c:v>33.533333333333339</c:v>
                </c:pt>
                <c:pt idx="70">
                  <c:v>33.5</c:v>
                </c:pt>
                <c:pt idx="71">
                  <c:v>33.466666666666647</c:v>
                </c:pt>
                <c:pt idx="72">
                  <c:v>33.466666666666647</c:v>
                </c:pt>
                <c:pt idx="73">
                  <c:v>33.466666666666647</c:v>
                </c:pt>
                <c:pt idx="74">
                  <c:v>33.466666666666661</c:v>
                </c:pt>
                <c:pt idx="75">
                  <c:v>33.458333333333336</c:v>
                </c:pt>
                <c:pt idx="76">
                  <c:v>33.450000000000003</c:v>
                </c:pt>
                <c:pt idx="77">
                  <c:v>33.458333333333336</c:v>
                </c:pt>
                <c:pt idx="78">
                  <c:v>33.475000000000001</c:v>
                </c:pt>
                <c:pt idx="79">
                  <c:v>33.466666666666647</c:v>
                </c:pt>
                <c:pt idx="80">
                  <c:v>33.450000000000003</c:v>
                </c:pt>
                <c:pt idx="81">
                  <c:v>33.466666666666647</c:v>
                </c:pt>
                <c:pt idx="82">
                  <c:v>33.43333333333333</c:v>
                </c:pt>
                <c:pt idx="83">
                  <c:v>33.441666666666649</c:v>
                </c:pt>
                <c:pt idx="84">
                  <c:v>33.458333333333336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54D-4633-A890-B0079ACA0EAB}"/>
            </c:ext>
          </c:extLst>
        </c:ser>
        <c:ser>
          <c:idx val="3"/>
          <c:order val="1"/>
          <c:tx>
            <c:strRef>
              <c:f>'[Chart in Microsoft PowerPoint]AvgWklyHrs'!$L$16</c:f>
              <c:strCache>
                <c:ptCount val="1"/>
                <c:pt idx="0">
                  <c:v>Reno-Sparks MSA</c:v>
                </c:pt>
              </c:strCache>
            </c:strRef>
          </c:tx>
          <c:spPr>
            <a:ln w="38100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'[Chart in Microsoft PowerPoint]AvgWklyHrs'!$A$28:$A$112</c:f>
              <c:numCache>
                <c:formatCode>[$-409]mmm\-yy;@</c:formatCode>
                <c:ptCount val="85"/>
                <c:pt idx="0">
                  <c:v>39479</c:v>
                </c:pt>
                <c:pt idx="1">
                  <c:v>39508</c:v>
                </c:pt>
                <c:pt idx="2">
                  <c:v>39539</c:v>
                </c:pt>
                <c:pt idx="3">
                  <c:v>39569</c:v>
                </c:pt>
                <c:pt idx="4">
                  <c:v>39600</c:v>
                </c:pt>
                <c:pt idx="5">
                  <c:v>39630</c:v>
                </c:pt>
                <c:pt idx="6">
                  <c:v>39661</c:v>
                </c:pt>
                <c:pt idx="7">
                  <c:v>39692</c:v>
                </c:pt>
                <c:pt idx="8">
                  <c:v>39722</c:v>
                </c:pt>
                <c:pt idx="9">
                  <c:v>39753</c:v>
                </c:pt>
                <c:pt idx="10">
                  <c:v>39783</c:v>
                </c:pt>
                <c:pt idx="11">
                  <c:v>39814</c:v>
                </c:pt>
                <c:pt idx="12">
                  <c:v>39845</c:v>
                </c:pt>
                <c:pt idx="13">
                  <c:v>39873</c:v>
                </c:pt>
                <c:pt idx="14">
                  <c:v>39904</c:v>
                </c:pt>
                <c:pt idx="15">
                  <c:v>39934</c:v>
                </c:pt>
                <c:pt idx="16">
                  <c:v>39965</c:v>
                </c:pt>
                <c:pt idx="17">
                  <c:v>39995</c:v>
                </c:pt>
                <c:pt idx="18">
                  <c:v>40026</c:v>
                </c:pt>
                <c:pt idx="19">
                  <c:v>40057</c:v>
                </c:pt>
                <c:pt idx="20">
                  <c:v>40087</c:v>
                </c:pt>
                <c:pt idx="21">
                  <c:v>40118</c:v>
                </c:pt>
                <c:pt idx="22">
                  <c:v>40148</c:v>
                </c:pt>
                <c:pt idx="23">
                  <c:v>40179</c:v>
                </c:pt>
                <c:pt idx="24">
                  <c:v>40210</c:v>
                </c:pt>
                <c:pt idx="25">
                  <c:v>40238</c:v>
                </c:pt>
                <c:pt idx="26">
                  <c:v>40269</c:v>
                </c:pt>
                <c:pt idx="27">
                  <c:v>40299</c:v>
                </c:pt>
                <c:pt idx="28">
                  <c:v>40330</c:v>
                </c:pt>
                <c:pt idx="29">
                  <c:v>40360</c:v>
                </c:pt>
                <c:pt idx="30">
                  <c:v>40391</c:v>
                </c:pt>
                <c:pt idx="31">
                  <c:v>40422</c:v>
                </c:pt>
                <c:pt idx="32">
                  <c:v>40452</c:v>
                </c:pt>
                <c:pt idx="33">
                  <c:v>40483</c:v>
                </c:pt>
                <c:pt idx="34">
                  <c:v>40513</c:v>
                </c:pt>
                <c:pt idx="35">
                  <c:v>40544</c:v>
                </c:pt>
                <c:pt idx="36">
                  <c:v>40575</c:v>
                </c:pt>
                <c:pt idx="37">
                  <c:v>40603</c:v>
                </c:pt>
                <c:pt idx="38">
                  <c:v>40634</c:v>
                </c:pt>
                <c:pt idx="39">
                  <c:v>40664</c:v>
                </c:pt>
                <c:pt idx="40">
                  <c:v>40695</c:v>
                </c:pt>
                <c:pt idx="41">
                  <c:v>40725</c:v>
                </c:pt>
                <c:pt idx="42">
                  <c:v>40756</c:v>
                </c:pt>
                <c:pt idx="43">
                  <c:v>40787</c:v>
                </c:pt>
                <c:pt idx="44">
                  <c:v>40817</c:v>
                </c:pt>
                <c:pt idx="45">
                  <c:v>40848</c:v>
                </c:pt>
                <c:pt idx="46">
                  <c:v>40878</c:v>
                </c:pt>
                <c:pt idx="47">
                  <c:v>40909</c:v>
                </c:pt>
                <c:pt idx="48">
                  <c:v>40940</c:v>
                </c:pt>
                <c:pt idx="49">
                  <c:v>40969</c:v>
                </c:pt>
                <c:pt idx="50">
                  <c:v>41000</c:v>
                </c:pt>
                <c:pt idx="51">
                  <c:v>41030</c:v>
                </c:pt>
                <c:pt idx="52">
                  <c:v>41061</c:v>
                </c:pt>
                <c:pt idx="53">
                  <c:v>41091</c:v>
                </c:pt>
                <c:pt idx="54">
                  <c:v>41122</c:v>
                </c:pt>
                <c:pt idx="55">
                  <c:v>41153</c:v>
                </c:pt>
                <c:pt idx="56">
                  <c:v>41183</c:v>
                </c:pt>
                <c:pt idx="57">
                  <c:v>41214</c:v>
                </c:pt>
                <c:pt idx="58">
                  <c:v>41244</c:v>
                </c:pt>
                <c:pt idx="59">
                  <c:v>41275</c:v>
                </c:pt>
                <c:pt idx="60">
                  <c:v>41306</c:v>
                </c:pt>
                <c:pt idx="61">
                  <c:v>41334</c:v>
                </c:pt>
                <c:pt idx="62">
                  <c:v>41365</c:v>
                </c:pt>
                <c:pt idx="63">
                  <c:v>41395</c:v>
                </c:pt>
                <c:pt idx="64">
                  <c:v>41426</c:v>
                </c:pt>
                <c:pt idx="65">
                  <c:v>41456</c:v>
                </c:pt>
                <c:pt idx="66">
                  <c:v>41487</c:v>
                </c:pt>
                <c:pt idx="67">
                  <c:v>41518</c:v>
                </c:pt>
                <c:pt idx="68">
                  <c:v>41548</c:v>
                </c:pt>
                <c:pt idx="69">
                  <c:v>41579</c:v>
                </c:pt>
                <c:pt idx="70">
                  <c:v>41609</c:v>
                </c:pt>
                <c:pt idx="71">
                  <c:v>41640</c:v>
                </c:pt>
                <c:pt idx="72">
                  <c:v>41671</c:v>
                </c:pt>
                <c:pt idx="73">
                  <c:v>41699</c:v>
                </c:pt>
                <c:pt idx="74">
                  <c:v>41730</c:v>
                </c:pt>
                <c:pt idx="75">
                  <c:v>41760</c:v>
                </c:pt>
                <c:pt idx="76">
                  <c:v>41791</c:v>
                </c:pt>
                <c:pt idx="77">
                  <c:v>41821</c:v>
                </c:pt>
                <c:pt idx="78">
                  <c:v>41852</c:v>
                </c:pt>
                <c:pt idx="79">
                  <c:v>41883</c:v>
                </c:pt>
                <c:pt idx="80">
                  <c:v>41913</c:v>
                </c:pt>
                <c:pt idx="81">
                  <c:v>41944</c:v>
                </c:pt>
                <c:pt idx="82">
                  <c:v>41974</c:v>
                </c:pt>
                <c:pt idx="83">
                  <c:v>42005</c:v>
                </c:pt>
                <c:pt idx="84">
                  <c:v>42036</c:v>
                </c:pt>
              </c:numCache>
            </c:numRef>
          </c:cat>
          <c:val>
            <c:numRef>
              <c:f>'[Chart in Microsoft PowerPoint]AvgWklyHrs'!$L$28:$L$112</c:f>
              <c:numCache>
                <c:formatCode>0.0</c:formatCode>
                <c:ptCount val="85"/>
                <c:pt idx="0">
                  <c:v>37.283333333333331</c:v>
                </c:pt>
                <c:pt idx="1">
                  <c:v>37.266666666666659</c:v>
                </c:pt>
                <c:pt idx="2">
                  <c:v>37.233333333333341</c:v>
                </c:pt>
                <c:pt idx="3">
                  <c:v>37.208333333333343</c:v>
                </c:pt>
                <c:pt idx="4">
                  <c:v>37.175000000000011</c:v>
                </c:pt>
                <c:pt idx="5">
                  <c:v>37.125000000000014</c:v>
                </c:pt>
                <c:pt idx="6">
                  <c:v>37.1</c:v>
                </c:pt>
                <c:pt idx="7">
                  <c:v>37.091666666666647</c:v>
                </c:pt>
                <c:pt idx="8">
                  <c:v>37.083333333333336</c:v>
                </c:pt>
                <c:pt idx="9">
                  <c:v>37.083333333333329</c:v>
                </c:pt>
                <c:pt idx="10">
                  <c:v>37.025000000000006</c:v>
                </c:pt>
                <c:pt idx="11">
                  <c:v>36.975000000000001</c:v>
                </c:pt>
                <c:pt idx="12">
                  <c:v>36.950000000000003</c:v>
                </c:pt>
                <c:pt idx="13">
                  <c:v>36.925000000000011</c:v>
                </c:pt>
                <c:pt idx="14">
                  <c:v>36.9</c:v>
                </c:pt>
                <c:pt idx="15">
                  <c:v>36.875</c:v>
                </c:pt>
                <c:pt idx="16">
                  <c:v>36.808333333333337</c:v>
                </c:pt>
                <c:pt idx="17">
                  <c:v>36.766666666666652</c:v>
                </c:pt>
                <c:pt idx="18">
                  <c:v>36.71666666666664</c:v>
                </c:pt>
                <c:pt idx="19">
                  <c:v>36.65</c:v>
                </c:pt>
                <c:pt idx="20">
                  <c:v>36.55833333333333</c:v>
                </c:pt>
                <c:pt idx="21">
                  <c:v>36.491666666666646</c:v>
                </c:pt>
                <c:pt idx="22">
                  <c:v>36.441666666666649</c:v>
                </c:pt>
                <c:pt idx="23">
                  <c:v>36.366666666666646</c:v>
                </c:pt>
                <c:pt idx="24">
                  <c:v>36.283333333333331</c:v>
                </c:pt>
                <c:pt idx="25">
                  <c:v>36.20000000000001</c:v>
                </c:pt>
                <c:pt idx="26">
                  <c:v>36.116666666666646</c:v>
                </c:pt>
                <c:pt idx="27">
                  <c:v>36.025000000000006</c:v>
                </c:pt>
                <c:pt idx="28">
                  <c:v>35.950000000000003</c:v>
                </c:pt>
                <c:pt idx="29">
                  <c:v>35.866666666666646</c:v>
                </c:pt>
                <c:pt idx="30">
                  <c:v>35.775000000000006</c:v>
                </c:pt>
                <c:pt idx="31">
                  <c:v>35.70000000000001</c:v>
                </c:pt>
                <c:pt idx="32">
                  <c:v>35.641666666666644</c:v>
                </c:pt>
                <c:pt idx="33">
                  <c:v>35.55833333333333</c:v>
                </c:pt>
                <c:pt idx="34">
                  <c:v>35.483333333333334</c:v>
                </c:pt>
                <c:pt idx="35">
                  <c:v>35.41666666666665</c:v>
                </c:pt>
                <c:pt idx="36">
                  <c:v>35.349999999999994</c:v>
                </c:pt>
                <c:pt idx="37">
                  <c:v>35.275000000000013</c:v>
                </c:pt>
                <c:pt idx="38">
                  <c:v>35.241666666666646</c:v>
                </c:pt>
                <c:pt idx="39">
                  <c:v>35.25</c:v>
                </c:pt>
                <c:pt idx="40">
                  <c:v>35.25</c:v>
                </c:pt>
                <c:pt idx="41">
                  <c:v>35.241666666666646</c:v>
                </c:pt>
                <c:pt idx="42">
                  <c:v>35.216666666666647</c:v>
                </c:pt>
                <c:pt idx="43">
                  <c:v>35.241666666666646</c:v>
                </c:pt>
                <c:pt idx="44">
                  <c:v>35.316666666666649</c:v>
                </c:pt>
                <c:pt idx="45">
                  <c:v>35.266666666666659</c:v>
                </c:pt>
                <c:pt idx="46">
                  <c:v>35.241666666666646</c:v>
                </c:pt>
                <c:pt idx="47">
                  <c:v>35.20000000000001</c:v>
                </c:pt>
                <c:pt idx="48">
                  <c:v>35.15</c:v>
                </c:pt>
                <c:pt idx="49">
                  <c:v>35.083333333333336</c:v>
                </c:pt>
                <c:pt idx="50">
                  <c:v>35.008333333333333</c:v>
                </c:pt>
                <c:pt idx="51">
                  <c:v>34.858333333333327</c:v>
                </c:pt>
                <c:pt idx="52">
                  <c:v>34.75</c:v>
                </c:pt>
                <c:pt idx="53">
                  <c:v>34.725000000000009</c:v>
                </c:pt>
                <c:pt idx="54">
                  <c:v>34.70000000000001</c:v>
                </c:pt>
                <c:pt idx="55">
                  <c:v>34.675000000000011</c:v>
                </c:pt>
                <c:pt idx="56">
                  <c:v>34.566666666666656</c:v>
                </c:pt>
                <c:pt idx="57">
                  <c:v>34.525000000000006</c:v>
                </c:pt>
                <c:pt idx="58">
                  <c:v>34.475000000000001</c:v>
                </c:pt>
                <c:pt idx="59">
                  <c:v>34.383333333333326</c:v>
                </c:pt>
                <c:pt idx="60">
                  <c:v>34.283333333333331</c:v>
                </c:pt>
                <c:pt idx="61">
                  <c:v>34.233333333333334</c:v>
                </c:pt>
                <c:pt idx="62">
                  <c:v>34.116666666666646</c:v>
                </c:pt>
                <c:pt idx="63">
                  <c:v>34.033333333333331</c:v>
                </c:pt>
                <c:pt idx="64">
                  <c:v>33.983333333333327</c:v>
                </c:pt>
                <c:pt idx="65">
                  <c:v>33.883333333333326</c:v>
                </c:pt>
                <c:pt idx="66">
                  <c:v>33.766666666666652</c:v>
                </c:pt>
                <c:pt idx="67">
                  <c:v>33.65</c:v>
                </c:pt>
                <c:pt idx="68">
                  <c:v>33.483333333333334</c:v>
                </c:pt>
                <c:pt idx="69">
                  <c:v>33.341666666666633</c:v>
                </c:pt>
                <c:pt idx="70">
                  <c:v>33.241666666666639</c:v>
                </c:pt>
                <c:pt idx="71">
                  <c:v>33.108333333333334</c:v>
                </c:pt>
                <c:pt idx="72">
                  <c:v>33.016666666666637</c:v>
                </c:pt>
                <c:pt idx="73">
                  <c:v>32.883333333333326</c:v>
                </c:pt>
                <c:pt idx="74">
                  <c:v>32.833333333333329</c:v>
                </c:pt>
                <c:pt idx="75">
                  <c:v>32.758333333333333</c:v>
                </c:pt>
                <c:pt idx="76">
                  <c:v>32.68333333333333</c:v>
                </c:pt>
                <c:pt idx="77">
                  <c:v>32.575000000000003</c:v>
                </c:pt>
                <c:pt idx="78">
                  <c:v>32.533333333333339</c:v>
                </c:pt>
                <c:pt idx="79">
                  <c:v>32.491666666666646</c:v>
                </c:pt>
                <c:pt idx="80">
                  <c:v>32.55833333333333</c:v>
                </c:pt>
                <c:pt idx="81">
                  <c:v>32.700000000000003</c:v>
                </c:pt>
                <c:pt idx="82">
                  <c:v>32.716666666666647</c:v>
                </c:pt>
                <c:pt idx="83">
                  <c:v>32.9</c:v>
                </c:pt>
                <c:pt idx="84">
                  <c:v>33.1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54D-4633-A890-B0079ACA0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930112"/>
        <c:axId val="103936000"/>
      </c:lineChart>
      <c:dateAx>
        <c:axId val="103930112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txPr>
          <a:bodyPr rot="-2700000"/>
          <a:lstStyle/>
          <a:p>
            <a:pPr algn="ctr">
              <a:defRPr/>
            </a:pPr>
            <a:endParaRPr lang="en-US"/>
          </a:p>
        </c:txPr>
        <c:crossAx val="103936000"/>
        <c:crosses val="autoZero"/>
        <c:auto val="1"/>
        <c:lblOffset val="100"/>
        <c:baseTimeUnit val="months"/>
        <c:majorUnit val="12"/>
        <c:majorTimeUnit val="months"/>
      </c:dateAx>
      <c:valAx>
        <c:axId val="103936000"/>
        <c:scaling>
          <c:orientation val="minMax"/>
          <c:min val="32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103930112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0.39360331561118966"/>
          <c:y val="4.4325198532875691E-2"/>
          <c:w val="0.49498309833976967"/>
          <c:h val="0.12864487007896341"/>
        </c:manualLayout>
      </c:layout>
      <c:overlay val="0"/>
      <c:txPr>
        <a:bodyPr/>
        <a:lstStyle/>
        <a:p>
          <a:pPr algn="ctr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900" b="1">
          <a:latin typeface="+mn-lt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666497018745203"/>
          <c:y val="2.7110268543025867E-2"/>
          <c:w val="0.48805259586987909"/>
          <c:h val="0.8745493184688075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'REMI Data Calculations'!$AQ$4:$AQ$6</c:f>
              <c:strCache>
                <c:ptCount val="3"/>
                <c:pt idx="0">
                  <c:v>Jobs</c:v>
                </c:pt>
                <c:pt idx="1">
                  <c:v>Population</c:v>
                </c:pt>
                <c:pt idx="2">
                  <c:v>Households</c:v>
                </c:pt>
              </c:strCache>
            </c:strRef>
          </c:cat>
          <c:val>
            <c:numRef>
              <c:f>'REMI Data Calculations'!$AR$4:$AR$6</c:f>
              <c:numCache>
                <c:formatCode>0</c:formatCode>
                <c:ptCount val="3"/>
                <c:pt idx="0">
                  <c:v>52369.999999999949</c:v>
                </c:pt>
                <c:pt idx="1">
                  <c:v>42395.026797677478</c:v>
                </c:pt>
                <c:pt idx="2">
                  <c:v>16786.905864950029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9-48F3-83A9-7CA34492E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3159680"/>
        <c:axId val="123161216"/>
      </c:barChart>
      <c:catAx>
        <c:axId val="123159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900" baseline="0"/>
            </a:pPr>
            <a:endParaRPr lang="en-US"/>
          </a:p>
        </c:txPr>
        <c:crossAx val="123161216"/>
        <c:crosses val="autoZero"/>
        <c:auto val="1"/>
        <c:lblAlgn val="ctr"/>
        <c:lblOffset val="100"/>
        <c:noMultiLvlLbl val="0"/>
      </c:catAx>
      <c:valAx>
        <c:axId val="123161216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123159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059789136527424E-2"/>
          <c:y val="8.6954833770778686E-2"/>
          <c:w val="0.82908661417322849"/>
          <c:h val="0.83787523087391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2008/11 Ave</c:v>
                </c:pt>
              </c:strCache>
            </c:strRef>
          </c:tx>
          <c:spPr>
            <a:ln w="50800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70</c:v>
                </c:pt>
                <c:pt idx="1">
                  <c:v>140</c:v>
                </c:pt>
                <c:pt idx="2">
                  <c:v>210</c:v>
                </c:pt>
                <c:pt idx="3">
                  <c:v>280</c:v>
                </c:pt>
                <c:pt idx="4">
                  <c:v>350</c:v>
                </c:pt>
                <c:pt idx="5">
                  <c:v>420</c:v>
                </c:pt>
                <c:pt idx="6">
                  <c:v>490</c:v>
                </c:pt>
                <c:pt idx="7">
                  <c:v>560</c:v>
                </c:pt>
                <c:pt idx="8">
                  <c:v>630</c:v>
                </c:pt>
                <c:pt idx="9">
                  <c:v>700</c:v>
                </c:pt>
                <c:pt idx="10">
                  <c:v>770</c:v>
                </c:pt>
                <c:pt idx="11">
                  <c:v>840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 2011/12</c:v>
                </c:pt>
              </c:strCache>
            </c:strRef>
          </c:tx>
          <c:spPr>
            <a:ln w="38100"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33</c:v>
                </c:pt>
                <c:pt idx="1">
                  <c:v>61</c:v>
                </c:pt>
                <c:pt idx="2">
                  <c:v>61</c:v>
                </c:pt>
                <c:pt idx="3">
                  <c:v>61</c:v>
                </c:pt>
                <c:pt idx="4">
                  <c:v>211</c:v>
                </c:pt>
                <c:pt idx="5">
                  <c:v>851</c:v>
                </c:pt>
                <c:pt idx="6">
                  <c:v>851</c:v>
                </c:pt>
                <c:pt idx="7">
                  <c:v>976</c:v>
                </c:pt>
                <c:pt idx="8">
                  <c:v>1261</c:v>
                </c:pt>
                <c:pt idx="9">
                  <c:v>1261</c:v>
                </c:pt>
                <c:pt idx="10">
                  <c:v>1286</c:v>
                </c:pt>
                <c:pt idx="11">
                  <c:v>1591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FY 2012/13</c:v>
                </c:pt>
              </c:strCache>
            </c:strRef>
          </c:tx>
          <c:spPr>
            <a:ln w="38100" cmpd="sng">
              <a:solidFill>
                <a:schemeClr val="bg1">
                  <a:lumMod val="50000"/>
                </a:schemeClr>
              </a:solidFill>
            </a:ln>
          </c:spPr>
          <c:marker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45</c:v>
                </c:pt>
                <c:pt idx="1">
                  <c:v>245</c:v>
                </c:pt>
                <c:pt idx="2">
                  <c:v>395</c:v>
                </c:pt>
                <c:pt idx="3">
                  <c:v>435</c:v>
                </c:pt>
                <c:pt idx="4">
                  <c:v>475</c:v>
                </c:pt>
                <c:pt idx="5">
                  <c:v>525</c:v>
                </c:pt>
                <c:pt idx="6">
                  <c:v>703</c:v>
                </c:pt>
                <c:pt idx="7">
                  <c:v>703</c:v>
                </c:pt>
                <c:pt idx="8">
                  <c:v>1240</c:v>
                </c:pt>
                <c:pt idx="9">
                  <c:v>1310</c:v>
                </c:pt>
                <c:pt idx="10">
                  <c:v>1431</c:v>
                </c:pt>
                <c:pt idx="11">
                  <c:v>2112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FY 2013/14</c:v>
                </c:pt>
              </c:strCache>
            </c:strRef>
          </c:tx>
          <c:spPr>
            <a:ln w="38100">
              <a:solidFill>
                <a:srgbClr val="660033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145</c:v>
                </c:pt>
                <c:pt idx="1">
                  <c:v>145</c:v>
                </c:pt>
                <c:pt idx="2">
                  <c:v>185</c:v>
                </c:pt>
                <c:pt idx="3">
                  <c:v>185</c:v>
                </c:pt>
                <c:pt idx="4">
                  <c:v>524</c:v>
                </c:pt>
                <c:pt idx="5">
                  <c:v>1723</c:v>
                </c:pt>
                <c:pt idx="6">
                  <c:v>1999</c:v>
                </c:pt>
                <c:pt idx="7">
                  <c:v>2123</c:v>
                </c:pt>
                <c:pt idx="8">
                  <c:v>2195</c:v>
                </c:pt>
                <c:pt idx="9">
                  <c:v>2210</c:v>
                </c:pt>
                <c:pt idx="10">
                  <c:v>2231</c:v>
                </c:pt>
                <c:pt idx="11">
                  <c:v>2496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FY 2014/15</c:v>
                </c:pt>
              </c:strCache>
            </c:strRef>
          </c:tx>
          <c:spPr>
            <a:ln w="63500">
              <a:solidFill>
                <a:srgbClr val="006600"/>
              </a:solidFill>
            </a:ln>
          </c:spPr>
          <c:marker>
            <c:spPr>
              <a:solidFill>
                <a:srgbClr val="006600"/>
              </a:solidFill>
              <a:ln w="15875">
                <a:solidFill>
                  <a:srgbClr val="006600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440</c:v>
                </c:pt>
                <c:pt idx="1">
                  <c:v>586</c:v>
                </c:pt>
                <c:pt idx="2">
                  <c:v>665</c:v>
                </c:pt>
                <c:pt idx="3">
                  <c:v>1215</c:v>
                </c:pt>
                <c:pt idx="4">
                  <c:v>1584</c:v>
                </c:pt>
                <c:pt idx="5">
                  <c:v>2089</c:v>
                </c:pt>
                <c:pt idx="6">
                  <c:v>2549</c:v>
                </c:pt>
                <c:pt idx="7">
                  <c:v>2619</c:v>
                </c:pt>
                <c:pt idx="8">
                  <c:v>2819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454016"/>
        <c:axId val="102455936"/>
      </c:lineChart>
      <c:catAx>
        <c:axId val="102454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102455936"/>
        <c:crosses val="autoZero"/>
        <c:auto val="1"/>
        <c:lblAlgn val="ctr"/>
        <c:lblOffset val="100"/>
        <c:noMultiLvlLbl val="0"/>
      </c:catAx>
      <c:valAx>
        <c:axId val="102455936"/>
        <c:scaling>
          <c:orientation val="minMax"/>
          <c:max val="30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102454016"/>
        <c:crosses val="autoZero"/>
        <c:crossBetween val="between"/>
        <c:majorUnit val="200"/>
        <c:minorUnit val="100"/>
      </c:valAx>
    </c:plotArea>
    <c:legend>
      <c:legendPos val="r"/>
      <c:legendEntry>
        <c:idx val="0"/>
        <c:txPr>
          <a:bodyPr/>
          <a:lstStyle/>
          <a:p>
            <a:pPr>
              <a:defRPr b="1" i="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b="1" i="0" baseline="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b="1" i="0" baseline="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b="1" i="0" baseline="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b="1" i="0" baseline="0"/>
            </a:pPr>
            <a:endParaRPr lang="en-US"/>
          </a:p>
        </c:txPr>
      </c:legendEntry>
      <c:layout>
        <c:manualLayout>
          <c:xMode val="edge"/>
          <c:yMode val="edge"/>
          <c:x val="8.7894256861960049E-2"/>
          <c:y val="3.5497809468663351E-3"/>
          <c:w val="0.20632768361581921"/>
          <c:h val="0.36237150043744537"/>
        </c:manualLayout>
      </c:layout>
      <c:overlay val="0"/>
      <c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00080"/>
                </a:solidFill>
              </a:defRPr>
            </a:pPr>
            <a:r>
              <a:rPr lang="en-US" sz="2000" dirty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Comparison of Recession Job Growth Recoveries</a:t>
            </a:r>
          </a:p>
          <a:p>
            <a:pPr>
              <a:defRPr>
                <a:solidFill>
                  <a:srgbClr val="000080"/>
                </a:solidFill>
              </a:defRPr>
            </a:pPr>
            <a:r>
              <a:rPr lang="en-US" sz="2000" dirty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% Job Losses Relative to Peak Employment Month</a:t>
            </a:r>
          </a:p>
        </c:rich>
      </c:tx>
      <c:layout>
        <c:manualLayout>
          <c:xMode val="edge"/>
          <c:yMode val="edge"/>
          <c:x val="0.22363606792740653"/>
          <c:y val="0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20445521232928E-2"/>
          <c:y val="0.21389244568727986"/>
          <c:w val="0.90375092536509871"/>
          <c:h val="0.6542409301641039"/>
        </c:manualLayout>
      </c:layout>
      <c:lineChart>
        <c:grouping val="standard"/>
        <c:varyColors val="0"/>
        <c:ser>
          <c:idx val="0"/>
          <c:order val="0"/>
          <c:tx>
            <c:strRef>
              <c:f>'Recession Job Losses'!$T$16</c:f>
              <c:strCache>
                <c:ptCount val="1"/>
                <c:pt idx="0">
                  <c:v>1948</c:v>
                </c:pt>
              </c:strCache>
            </c:strRef>
          </c:tx>
          <c:cat>
            <c:numRef>
              <c:f>'Recession Job Losses'!$S$18:$S$108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'Recession Job Losses'!$T$18:$T$82</c:f>
              <c:numCache>
                <c:formatCode>0.0%</c:formatCode>
                <c:ptCount val="65"/>
                <c:pt idx="0">
                  <c:v>0</c:v>
                </c:pt>
                <c:pt idx="1">
                  <c:v>-2.3339317773788188E-2</c:v>
                </c:pt>
                <c:pt idx="2">
                  <c:v>-5.0269299820466816E-2</c:v>
                </c:pt>
                <c:pt idx="3">
                  <c:v>-5.2064631956912071E-2</c:v>
                </c:pt>
                <c:pt idx="4">
                  <c:v>-5.924596050269304E-2</c:v>
                </c:pt>
                <c:pt idx="5">
                  <c:v>-0.118491921005386</c:v>
                </c:pt>
                <c:pt idx="6">
                  <c:v>-0.12746858168761221</c:v>
                </c:pt>
                <c:pt idx="7">
                  <c:v>-0.10771992818671453</c:v>
                </c:pt>
                <c:pt idx="8">
                  <c:v>-7.1813285457809767E-2</c:v>
                </c:pt>
                <c:pt idx="9">
                  <c:v>-6.2836624775583522E-2</c:v>
                </c:pt>
                <c:pt idx="10">
                  <c:v>-3.5906642728904883E-2</c:v>
                </c:pt>
                <c:pt idx="11">
                  <c:v>-3.7701974865350117E-2</c:v>
                </c:pt>
                <c:pt idx="12">
                  <c:v>-4.3087971274685784E-2</c:v>
                </c:pt>
                <c:pt idx="13">
                  <c:v>-5.5655296229802483E-2</c:v>
                </c:pt>
                <c:pt idx="14">
                  <c:v>-8.617594254937172E-2</c:v>
                </c:pt>
                <c:pt idx="15">
                  <c:v>-8.9766606822262174E-2</c:v>
                </c:pt>
                <c:pt idx="16">
                  <c:v>-8.617594254937172E-2</c:v>
                </c:pt>
                <c:pt idx="17">
                  <c:v>-0.13285457809694787</c:v>
                </c:pt>
                <c:pt idx="18">
                  <c:v>-0.14003590664272891</c:v>
                </c:pt>
                <c:pt idx="19">
                  <c:v>-0.118491921005386</c:v>
                </c:pt>
                <c:pt idx="20">
                  <c:v>-7.3608617594254966E-2</c:v>
                </c:pt>
                <c:pt idx="21">
                  <c:v>-4.6678635547576355E-2</c:v>
                </c:pt>
                <c:pt idx="22">
                  <c:v>-8.9766606822262521E-3</c:v>
                </c:pt>
                <c:pt idx="23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A89-483F-9A43-7CEE31886320}"/>
            </c:ext>
          </c:extLst>
        </c:ser>
        <c:ser>
          <c:idx val="1"/>
          <c:order val="1"/>
          <c:tx>
            <c:strRef>
              <c:f>'Recession Job Losses'!$U$16</c:f>
              <c:strCache>
                <c:ptCount val="1"/>
                <c:pt idx="0">
                  <c:v>1953</c:v>
                </c:pt>
              </c:strCache>
            </c:strRef>
          </c:tx>
          <c:cat>
            <c:numRef>
              <c:f>'Recession Job Losses'!$S$18:$S$108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'Recession Job Losses'!$U$18:$U$82</c:f>
              <c:numCache>
                <c:formatCode>0.0%</c:formatCode>
                <c:ptCount val="65"/>
                <c:pt idx="0">
                  <c:v>0</c:v>
                </c:pt>
                <c:pt idx="1">
                  <c:v>-1.5665796344647494E-2</c:v>
                </c:pt>
                <c:pt idx="2">
                  <c:v>-3.9164490861618773E-2</c:v>
                </c:pt>
                <c:pt idx="3">
                  <c:v>-6.1357702349869481E-2</c:v>
                </c:pt>
                <c:pt idx="4">
                  <c:v>-6.6579634464751999E-2</c:v>
                </c:pt>
                <c:pt idx="5">
                  <c:v>-9.3994778067885212E-2</c:v>
                </c:pt>
                <c:pt idx="6">
                  <c:v>-8.7467362924282116E-2</c:v>
                </c:pt>
                <c:pt idx="7">
                  <c:v>-8.4856396866840822E-2</c:v>
                </c:pt>
                <c:pt idx="8">
                  <c:v>-5.0913838120104422E-2</c:v>
                </c:pt>
                <c:pt idx="9">
                  <c:v>-1.8276762402088753E-2</c:v>
                </c:pt>
                <c:pt idx="10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A89-483F-9A43-7CEE31886320}"/>
            </c:ext>
          </c:extLst>
        </c:ser>
        <c:ser>
          <c:idx val="2"/>
          <c:order val="2"/>
          <c:tx>
            <c:strRef>
              <c:f>'Recession Job Losses'!$V$16</c:f>
              <c:strCache>
                <c:ptCount val="1"/>
                <c:pt idx="0">
                  <c:v>1957</c:v>
                </c:pt>
              </c:strCache>
            </c:strRef>
          </c:tx>
          <c:cat>
            <c:numRef>
              <c:f>'Recession Job Losses'!$S$18:$S$108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'Recession Job Losses'!$V$18:$V$82</c:f>
              <c:numCache>
                <c:formatCode>0.0%</c:formatCode>
                <c:ptCount val="65"/>
                <c:pt idx="0">
                  <c:v>0</c:v>
                </c:pt>
                <c:pt idx="1">
                  <c:v>-4.2372881355932125E-3</c:v>
                </c:pt>
                <c:pt idx="2">
                  <c:v>-2.8601694915254224E-2</c:v>
                </c:pt>
                <c:pt idx="3">
                  <c:v>-7.203389830508479E-2</c:v>
                </c:pt>
                <c:pt idx="4">
                  <c:v>-9.6398305084745783E-2</c:v>
                </c:pt>
                <c:pt idx="5">
                  <c:v>-0.11228813559322037</c:v>
                </c:pt>
                <c:pt idx="6">
                  <c:v>-0.13347457627118636</c:v>
                </c:pt>
                <c:pt idx="7">
                  <c:v>-0.1451271186440678</c:v>
                </c:pt>
                <c:pt idx="8">
                  <c:v>-0.13135593220338976</c:v>
                </c:pt>
                <c:pt idx="9">
                  <c:v>-0.10805084745762716</c:v>
                </c:pt>
                <c:pt idx="10">
                  <c:v>-7.5211864406779627E-2</c:v>
                </c:pt>
                <c:pt idx="11">
                  <c:v>-4.5550847457627157E-2</c:v>
                </c:pt>
                <c:pt idx="12">
                  <c:v>-2.1186440677966054E-3</c:v>
                </c:pt>
                <c:pt idx="13">
                  <c:v>0</c:v>
                </c:pt>
                <c:pt idx="14">
                  <c:v>-1.0593220338983026E-2</c:v>
                </c:pt>
                <c:pt idx="15">
                  <c:v>-3.3898305084745797E-2</c:v>
                </c:pt>
                <c:pt idx="16">
                  <c:v>-4.8728813559322022E-2</c:v>
                </c:pt>
                <c:pt idx="17">
                  <c:v>-4.9788135593220387E-2</c:v>
                </c:pt>
                <c:pt idx="18">
                  <c:v>-6.6737288135593237E-2</c:v>
                </c:pt>
                <c:pt idx="19">
                  <c:v>-6.4618644067796632E-2</c:v>
                </c:pt>
                <c:pt idx="20">
                  <c:v>-4.4491525423728827E-2</c:v>
                </c:pt>
                <c:pt idx="21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8A89-483F-9A43-7CEE31886320}"/>
            </c:ext>
          </c:extLst>
        </c:ser>
        <c:ser>
          <c:idx val="3"/>
          <c:order val="3"/>
          <c:tx>
            <c:strRef>
              <c:f>'Recession Job Losses'!$W$16</c:f>
              <c:strCache>
                <c:ptCount val="1"/>
                <c:pt idx="0">
                  <c:v>1960</c:v>
                </c:pt>
              </c:strCache>
            </c:strRef>
          </c:tx>
          <c:cat>
            <c:numRef>
              <c:f>'Recession Job Losses'!$S$18:$S$108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'Recession Job Losses'!$W$18:$W$82</c:f>
              <c:numCache>
                <c:formatCode>0.0%</c:formatCode>
                <c:ptCount val="65"/>
                <c:pt idx="0">
                  <c:v>0</c:v>
                </c:pt>
                <c:pt idx="1">
                  <c:v>-1.6438356164383605E-2</c:v>
                </c:pt>
                <c:pt idx="2">
                  <c:v>-4.1095890410958957E-2</c:v>
                </c:pt>
                <c:pt idx="3">
                  <c:v>-5.2054794520547974E-2</c:v>
                </c:pt>
                <c:pt idx="4">
                  <c:v>-6.2100456621004614E-2</c:v>
                </c:pt>
                <c:pt idx="5">
                  <c:v>-8.5844748858447534E-2</c:v>
                </c:pt>
                <c:pt idx="6">
                  <c:v>-8.0365296803653008E-2</c:v>
                </c:pt>
                <c:pt idx="7">
                  <c:v>-6.5753424657534226E-2</c:v>
                </c:pt>
                <c:pt idx="8">
                  <c:v>-3.3789954337899553E-2</c:v>
                </c:pt>
                <c:pt idx="9">
                  <c:v>-1.0958904109589E-2</c:v>
                </c:pt>
                <c:pt idx="10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8A89-483F-9A43-7CEE31886320}"/>
            </c:ext>
          </c:extLst>
        </c:ser>
        <c:ser>
          <c:idx val="4"/>
          <c:order val="4"/>
          <c:tx>
            <c:strRef>
              <c:f>'Recession Job Losses'!$X$16</c:f>
              <c:strCache>
                <c:ptCount val="1"/>
                <c:pt idx="0">
                  <c:v>1969</c:v>
                </c:pt>
              </c:strCache>
            </c:strRef>
          </c:tx>
          <c:cat>
            <c:numRef>
              <c:f>'Recession Job Losses'!$S$18:$S$108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'Recession Job Losses'!$X$18:$X$82</c:f>
              <c:numCache>
                <c:formatCode>0.0%</c:formatCode>
                <c:ptCount val="65"/>
                <c:pt idx="0">
                  <c:v>0</c:v>
                </c:pt>
                <c:pt idx="1">
                  <c:v>-1.6205910390848403E-2</c:v>
                </c:pt>
                <c:pt idx="2">
                  <c:v>-1.7635843660629202E-2</c:v>
                </c:pt>
                <c:pt idx="3">
                  <c:v>-1.8589132507149664E-2</c:v>
                </c:pt>
                <c:pt idx="4">
                  <c:v>-2.8122020972354601E-2</c:v>
                </c:pt>
                <c:pt idx="5">
                  <c:v>-5.5767397521449026E-2</c:v>
                </c:pt>
                <c:pt idx="6">
                  <c:v>-4.0514775977121074E-2</c:v>
                </c:pt>
                <c:pt idx="7">
                  <c:v>-3.5271687321258308E-2</c:v>
                </c:pt>
                <c:pt idx="8">
                  <c:v>-1.4775977121067707E-2</c:v>
                </c:pt>
                <c:pt idx="9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8A89-483F-9A43-7CEE31886320}"/>
            </c:ext>
          </c:extLst>
        </c:ser>
        <c:ser>
          <c:idx val="5"/>
          <c:order val="5"/>
          <c:tx>
            <c:strRef>
              <c:f>'Recession Job Losses'!$Y$16</c:f>
              <c:strCache>
                <c:ptCount val="1"/>
                <c:pt idx="0">
                  <c:v>1974</c:v>
                </c:pt>
              </c:strCache>
            </c:strRef>
          </c:tx>
          <c:cat>
            <c:numRef>
              <c:f>'Recession Job Losses'!$S$18:$S$108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'Recession Job Losses'!$Y$18:$Y$82</c:f>
              <c:numCache>
                <c:formatCode>0.0%</c:formatCode>
                <c:ptCount val="65"/>
                <c:pt idx="0">
                  <c:v>0</c:v>
                </c:pt>
                <c:pt idx="1">
                  <c:v>-1.5145778114350481E-3</c:v>
                </c:pt>
                <c:pt idx="2">
                  <c:v>-1.4009844755774492E-2</c:v>
                </c:pt>
                <c:pt idx="3">
                  <c:v>-2.2340022718667203E-2</c:v>
                </c:pt>
                <c:pt idx="4">
                  <c:v>-3.2184778492995073E-2</c:v>
                </c:pt>
                <c:pt idx="5">
                  <c:v>-6.474820143884899E-2</c:v>
                </c:pt>
                <c:pt idx="6">
                  <c:v>-5.9825823551684976E-2</c:v>
                </c:pt>
                <c:pt idx="7">
                  <c:v>-4.6194623248769461E-2</c:v>
                </c:pt>
                <c:pt idx="8">
                  <c:v>-2.9534267322983705E-2</c:v>
                </c:pt>
                <c:pt idx="9">
                  <c:v>-3.7864445285876757E-3</c:v>
                </c:pt>
                <c:pt idx="10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8A89-483F-9A43-7CEE31886320}"/>
            </c:ext>
          </c:extLst>
        </c:ser>
        <c:ser>
          <c:idx val="6"/>
          <c:order val="6"/>
          <c:tx>
            <c:strRef>
              <c:f>'Recession Job Losses'!$Z$16</c:f>
              <c:strCache>
                <c:ptCount val="1"/>
                <c:pt idx="0">
                  <c:v>1980</c:v>
                </c:pt>
              </c:strCache>
            </c:strRef>
          </c:tx>
          <c:cat>
            <c:numRef>
              <c:f>'Recession Job Losses'!$S$18:$S$108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'Recession Job Losses'!$Z$18:$Z$82</c:f>
              <c:numCache>
                <c:formatCode>0.0%</c:formatCode>
                <c:ptCount val="65"/>
                <c:pt idx="0">
                  <c:v>0</c:v>
                </c:pt>
                <c:pt idx="1">
                  <c:v>-2.817610062893084E-2</c:v>
                </c:pt>
                <c:pt idx="2">
                  <c:v>-2.1383647798742144E-2</c:v>
                </c:pt>
                <c:pt idx="3">
                  <c:v>-7.0440251572326824E-3</c:v>
                </c:pt>
                <c:pt idx="4">
                  <c:v>-6.7924528301886999E-3</c:v>
                </c:pt>
                <c:pt idx="5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8A89-483F-9A43-7CEE31886320}"/>
            </c:ext>
          </c:extLst>
        </c:ser>
        <c:ser>
          <c:idx val="7"/>
          <c:order val="7"/>
          <c:tx>
            <c:strRef>
              <c:f>'Recession Job Losses'!$AA$16</c:f>
              <c:strCache>
                <c:ptCount val="1"/>
                <c:pt idx="0">
                  <c:v>1981</c:v>
                </c:pt>
              </c:strCache>
            </c:strRef>
          </c:tx>
          <c:spPr>
            <a:ln>
              <a:solidFill>
                <a:srgbClr val="C0504D"/>
              </a:solidFill>
            </a:ln>
          </c:spPr>
          <c:marker>
            <c:spPr>
              <a:solidFill>
                <a:srgbClr val="C0504D"/>
              </a:solidFill>
            </c:spPr>
          </c:marker>
          <c:cat>
            <c:numRef>
              <c:f>'Recession Job Losses'!$S$18:$S$108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'Recession Job Losses'!$AA$18:$AA$82</c:f>
              <c:numCache>
                <c:formatCode>0.0%</c:formatCode>
                <c:ptCount val="65"/>
                <c:pt idx="0">
                  <c:v>0</c:v>
                </c:pt>
                <c:pt idx="1">
                  <c:v>-5.9637404580152884E-3</c:v>
                </c:pt>
                <c:pt idx="2">
                  <c:v>-1.4312977099236623E-2</c:v>
                </c:pt>
                <c:pt idx="3">
                  <c:v>-2.6001908396946612E-2</c:v>
                </c:pt>
                <c:pt idx="4">
                  <c:v>-4.6517175572519089E-2</c:v>
                </c:pt>
                <c:pt idx="5">
                  <c:v>-4.341603053435119E-2</c:v>
                </c:pt>
                <c:pt idx="6">
                  <c:v>-3.6259541984732802E-2</c:v>
                </c:pt>
                <c:pt idx="7">
                  <c:v>-3.8645038167938975E-2</c:v>
                </c:pt>
                <c:pt idx="8">
                  <c:v>-3.125E-2</c:v>
                </c:pt>
                <c:pt idx="9">
                  <c:v>-2.8387404580152653E-2</c:v>
                </c:pt>
                <c:pt idx="10">
                  <c:v>-4.2700381679389283E-2</c:v>
                </c:pt>
                <c:pt idx="11">
                  <c:v>-4.341603053435119E-2</c:v>
                </c:pt>
                <c:pt idx="12">
                  <c:v>-3.6498091603053402E-2</c:v>
                </c:pt>
                <c:pt idx="13">
                  <c:v>-4.8664122137404557E-2</c:v>
                </c:pt>
                <c:pt idx="14">
                  <c:v>-5.9160305343511493E-2</c:v>
                </c:pt>
                <c:pt idx="15">
                  <c:v>-6.2977099236641215E-2</c:v>
                </c:pt>
                <c:pt idx="16">
                  <c:v>-8.0868320610687092E-2</c:v>
                </c:pt>
                <c:pt idx="17">
                  <c:v>-8.0152671755725158E-2</c:v>
                </c:pt>
                <c:pt idx="18">
                  <c:v>-6.7032442748091642E-2</c:v>
                </c:pt>
                <c:pt idx="19">
                  <c:v>-5.0811068702290116E-2</c:v>
                </c:pt>
                <c:pt idx="20">
                  <c:v>-4.1746183206106902E-2</c:v>
                </c:pt>
                <c:pt idx="21">
                  <c:v>-2.7910305343511473E-2</c:v>
                </c:pt>
                <c:pt idx="22">
                  <c:v>-3.0295801526717531E-2</c:v>
                </c:pt>
                <c:pt idx="23">
                  <c:v>-2.7433206106870299E-2</c:v>
                </c:pt>
                <c:pt idx="24">
                  <c:v>-1.3835877862595441E-2</c:v>
                </c:pt>
                <c:pt idx="25">
                  <c:v>-2.6813502513765929E-2</c:v>
                </c:pt>
                <c:pt idx="26">
                  <c:v>-2.3940627244433792E-2</c:v>
                </c:pt>
                <c:pt idx="27">
                  <c:v>-1.0294469715106506E-2</c:v>
                </c:pt>
                <c:pt idx="28">
                  <c:v>-1.2688532439549927E-2</c:v>
                </c:pt>
                <c:pt idx="29">
                  <c:v>-1.1252094804883876E-2</c:v>
                </c:pt>
                <c:pt idx="30">
                  <c:v>-1.4124970074215981E-2</c:v>
                </c:pt>
                <c:pt idx="31">
                  <c:v>-2.7771127603543191E-2</c:v>
                </c:pt>
                <c:pt idx="32">
                  <c:v>-2.1546564519990381E-2</c:v>
                </c:pt>
                <c:pt idx="33">
                  <c:v>-5.5063442662197665E-3</c:v>
                </c:pt>
                <c:pt idx="34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8A89-483F-9A43-7CEE31886320}"/>
            </c:ext>
          </c:extLst>
        </c:ser>
        <c:ser>
          <c:idx val="8"/>
          <c:order val="8"/>
          <c:tx>
            <c:strRef>
              <c:f>'Recession Job Losses'!$AB$16</c:f>
              <c:strCache>
                <c:ptCount val="1"/>
                <c:pt idx="0">
                  <c:v>1990</c:v>
                </c:pt>
              </c:strCache>
            </c:strRef>
          </c:tx>
          <c:cat>
            <c:numRef>
              <c:f>'Recession Job Losses'!$S$18:$S$108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'Recession Job Losses'!$AB$18:$AB$82</c:f>
              <c:numCache>
                <c:formatCode>0.0%</c:formatCode>
                <c:ptCount val="65"/>
                <c:pt idx="0">
                  <c:v>0</c:v>
                </c:pt>
                <c:pt idx="1">
                  <c:v>-2.3813303698999606E-3</c:v>
                </c:pt>
                <c:pt idx="2">
                  <c:v>-6.3502143197335936E-4</c:v>
                </c:pt>
                <c:pt idx="3">
                  <c:v>-1.5875535799333438E-3</c:v>
                </c:pt>
                <c:pt idx="4">
                  <c:v>-2.5400857278933282E-3</c:v>
                </c:pt>
                <c:pt idx="5">
                  <c:v>-1.7463089379267114E-3</c:v>
                </c:pt>
                <c:pt idx="6">
                  <c:v>-3.1751071598666867E-3</c:v>
                </c:pt>
                <c:pt idx="7">
                  <c:v>7.9377678996661648E-4</c:v>
                </c:pt>
                <c:pt idx="8">
                  <c:v>-2.063819653913336E-3</c:v>
                </c:pt>
                <c:pt idx="9">
                  <c:v>-3.1751071598666867E-3</c:v>
                </c:pt>
                <c:pt idx="10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8A89-483F-9A43-7CEE31886320}"/>
            </c:ext>
          </c:extLst>
        </c:ser>
        <c:ser>
          <c:idx val="9"/>
          <c:order val="9"/>
          <c:tx>
            <c:strRef>
              <c:f>'Recession Job Losses'!$AC$16</c:f>
              <c:strCache>
                <c:ptCount val="1"/>
                <c:pt idx="0">
                  <c:v>2001</c:v>
                </c:pt>
              </c:strCache>
            </c:strRef>
          </c:tx>
          <c:spPr>
            <a:ln w="38100">
              <a:solidFill>
                <a:srgbClr val="666699"/>
              </a:solidFill>
              <a:prstDash val="solid"/>
            </a:ln>
          </c:spPr>
          <c:marker>
            <c:symbol val="none"/>
          </c:marker>
          <c:cat>
            <c:numRef>
              <c:f>'Recession Job Losses'!$S$18:$S$108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'Recession Job Losses'!$AC$18:$AC$82</c:f>
              <c:numCache>
                <c:formatCode>0.0%</c:formatCode>
                <c:ptCount val="65"/>
                <c:pt idx="0">
                  <c:v>0</c:v>
                </c:pt>
                <c:pt idx="1">
                  <c:v>-1.6092389246497484E-2</c:v>
                </c:pt>
                <c:pt idx="2">
                  <c:v>-1.7039000378644358E-2</c:v>
                </c:pt>
                <c:pt idx="3">
                  <c:v>-1.7228322605073787E-2</c:v>
                </c:pt>
                <c:pt idx="4">
                  <c:v>-1.8174933737220789E-2</c:v>
                </c:pt>
                <c:pt idx="5">
                  <c:v>-1.7322983718288672E-2</c:v>
                </c:pt>
                <c:pt idx="6">
                  <c:v>-1.3347216963271458E-2</c:v>
                </c:pt>
                <c:pt idx="7">
                  <c:v>-7.7622112836046638E-3</c:v>
                </c:pt>
                <c:pt idx="8">
                  <c:v>-5.2063612268080685E-3</c:v>
                </c:pt>
                <c:pt idx="9">
                  <c:v>-6.1529723589549556E-3</c:v>
                </c:pt>
                <c:pt idx="10">
                  <c:v>-3.6917834153730182E-3</c:v>
                </c:pt>
                <c:pt idx="11">
                  <c:v>-8.5195001893223542E-4</c:v>
                </c:pt>
                <c:pt idx="12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8A89-483F-9A43-7CEE31886320}"/>
            </c:ext>
          </c:extLst>
        </c:ser>
        <c:ser>
          <c:idx val="10"/>
          <c:order val="10"/>
          <c:tx>
            <c:strRef>
              <c:f>'Recession Job Losses'!$AD$16</c:f>
              <c:strCache>
                <c:ptCount val="1"/>
                <c:pt idx="0">
                  <c:v>2007</c:v>
                </c:pt>
              </c:strCache>
            </c:strRef>
          </c:tx>
          <c:spPr>
            <a:ln w="38100">
              <a:solidFill>
                <a:sysClr val="window" lastClr="FFFFFF">
                  <a:alpha val="0"/>
                </a:sysClr>
              </a:solidFill>
              <a:prstDash val="solid"/>
            </a:ln>
          </c:spPr>
          <c:marker>
            <c:symbol val="none"/>
          </c:marker>
          <c:cat>
            <c:numRef>
              <c:f>'Recession Job Losses'!$S$18:$S$108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'Recession Job Losses'!$AD$18:$AD$111</c:f>
              <c:numCache>
                <c:formatCode>0.0%</c:formatCode>
                <c:ptCount val="94"/>
                <c:pt idx="0">
                  <c:v>0</c:v>
                </c:pt>
                <c:pt idx="1">
                  <c:v>-2.2350674373795574E-3</c:v>
                </c:pt>
                <c:pt idx="2">
                  <c:v>-5.0867052023121397E-3</c:v>
                </c:pt>
                <c:pt idx="3">
                  <c:v>-6.4739884393063569E-3</c:v>
                </c:pt>
                <c:pt idx="4">
                  <c:v>-8.0924855491330064E-3</c:v>
                </c:pt>
                <c:pt idx="5">
                  <c:v>-5.9344894026974763E-3</c:v>
                </c:pt>
                <c:pt idx="6">
                  <c:v>-5.1637764932562797E-3</c:v>
                </c:pt>
                <c:pt idx="7">
                  <c:v>-3.7764932562620612E-3</c:v>
                </c:pt>
                <c:pt idx="8">
                  <c:v>-6.6281310211946404E-3</c:v>
                </c:pt>
                <c:pt idx="9">
                  <c:v>-8.4778420038536008E-3</c:v>
                </c:pt>
                <c:pt idx="10">
                  <c:v>-1.15606936416185E-2</c:v>
                </c:pt>
                <c:pt idx="11">
                  <c:v>-1.1483622350674351E-2</c:v>
                </c:pt>
                <c:pt idx="12">
                  <c:v>-1.3410404624277455E-2</c:v>
                </c:pt>
                <c:pt idx="13">
                  <c:v>-1.6955684007707091E-2</c:v>
                </c:pt>
                <c:pt idx="14">
                  <c:v>-2.2196531791907496E-2</c:v>
                </c:pt>
                <c:pt idx="15">
                  <c:v>-2.7822736030828528E-2</c:v>
                </c:pt>
                <c:pt idx="16">
                  <c:v>-3.2292870905587641E-2</c:v>
                </c:pt>
                <c:pt idx="17">
                  <c:v>-4.2697495183044346E-2</c:v>
                </c:pt>
                <c:pt idx="18">
                  <c:v>-5.3641618497109779E-2</c:v>
                </c:pt>
                <c:pt idx="19">
                  <c:v>-6.5125240847784149E-2</c:v>
                </c:pt>
                <c:pt idx="20">
                  <c:v>-7.6454720616570326E-2</c:v>
                </c:pt>
                <c:pt idx="21">
                  <c:v>-8.7244701348747594E-2</c:v>
                </c:pt>
                <c:pt idx="22">
                  <c:v>-9.8034682080924834E-2</c:v>
                </c:pt>
                <c:pt idx="23">
                  <c:v>-0.1092100192678227</c:v>
                </c:pt>
                <c:pt idx="24">
                  <c:v>-0.11375722543352609</c:v>
                </c:pt>
                <c:pt idx="25">
                  <c:v>-0.11799614643545281</c:v>
                </c:pt>
                <c:pt idx="26">
                  <c:v>-0.12339113680154148</c:v>
                </c:pt>
                <c:pt idx="27">
                  <c:v>-0.12801541425818885</c:v>
                </c:pt>
                <c:pt idx="28">
                  <c:v>-0.12909441233140656</c:v>
                </c:pt>
                <c:pt idx="29">
                  <c:v>-0.13233140655105971</c:v>
                </c:pt>
                <c:pt idx="30">
                  <c:v>-0.13325626204238922</c:v>
                </c:pt>
                <c:pt idx="31">
                  <c:v>-0.1319460500963392</c:v>
                </c:pt>
                <c:pt idx="32">
                  <c:v>-0.1373410404624279</c:v>
                </c:pt>
                <c:pt idx="33">
                  <c:v>-0.1383429672447013</c:v>
                </c:pt>
                <c:pt idx="34">
                  <c:v>-0.14026974951830445</c:v>
                </c:pt>
                <c:pt idx="35">
                  <c:v>-0.13818882466281313</c:v>
                </c:pt>
                <c:pt idx="36">
                  <c:v>-0.13487475915221581</c:v>
                </c:pt>
                <c:pt idx="37">
                  <c:v>-0.13664739884393073</c:v>
                </c:pt>
                <c:pt idx="38">
                  <c:v>-0.13680154142581888</c:v>
                </c:pt>
                <c:pt idx="39">
                  <c:v>-0.13811175337186898</c:v>
                </c:pt>
                <c:pt idx="40">
                  <c:v>-0.14358381502890172</c:v>
                </c:pt>
                <c:pt idx="41">
                  <c:v>-0.13980732177263971</c:v>
                </c:pt>
                <c:pt idx="42">
                  <c:v>-0.13980732177263971</c:v>
                </c:pt>
                <c:pt idx="43">
                  <c:v>-0.13764932562620424</c:v>
                </c:pt>
                <c:pt idx="44">
                  <c:v>-0.13510597302504812</c:v>
                </c:pt>
                <c:pt idx="45">
                  <c:v>-0.1352601156069364</c:v>
                </c:pt>
                <c:pt idx="46">
                  <c:v>-0.13595375722543362</c:v>
                </c:pt>
                <c:pt idx="47">
                  <c:v>-0.13425818882466284</c:v>
                </c:pt>
                <c:pt idx="48">
                  <c:v>-0.13356454720616573</c:v>
                </c:pt>
                <c:pt idx="49">
                  <c:v>-0.13487475915221581</c:v>
                </c:pt>
                <c:pt idx="50">
                  <c:v>-0.13132947976878617</c:v>
                </c:pt>
                <c:pt idx="51">
                  <c:v>-0.13179190751445091</c:v>
                </c:pt>
                <c:pt idx="52">
                  <c:v>-0.13078998073217737</c:v>
                </c:pt>
                <c:pt idx="53">
                  <c:v>-0.12870905587668591</c:v>
                </c:pt>
                <c:pt idx="54">
                  <c:v>-0.12901734104046259</c:v>
                </c:pt>
                <c:pt idx="55">
                  <c:v>-0.12801541425818885</c:v>
                </c:pt>
                <c:pt idx="56">
                  <c:v>-0.12524084778420044</c:v>
                </c:pt>
                <c:pt idx="57">
                  <c:v>-0.12454720616570325</c:v>
                </c:pt>
                <c:pt idx="58">
                  <c:v>-0.12377649325626211</c:v>
                </c:pt>
                <c:pt idx="59">
                  <c:v>-0.12215799614643541</c:v>
                </c:pt>
                <c:pt idx="60">
                  <c:v>-0.12007707129094414</c:v>
                </c:pt>
                <c:pt idx="61">
                  <c:v>-0.11807321772639692</c:v>
                </c:pt>
                <c:pt idx="62">
                  <c:v>-0.11807321772639692</c:v>
                </c:pt>
                <c:pt idx="63">
                  <c:v>-0.11560693641618507</c:v>
                </c:pt>
                <c:pt idx="64">
                  <c:v>-0.1138342967244701</c:v>
                </c:pt>
                <c:pt idx="65">
                  <c:v>-0.11082851637764934</c:v>
                </c:pt>
                <c:pt idx="66">
                  <c:v>-0.10890173410404622</c:v>
                </c:pt>
                <c:pt idx="67">
                  <c:v>-0.11013487475915219</c:v>
                </c:pt>
                <c:pt idx="68">
                  <c:v>-0.1065125240847784</c:v>
                </c:pt>
                <c:pt idx="69">
                  <c:v>-0.10504816955684004</c:v>
                </c:pt>
                <c:pt idx="70">
                  <c:v>-0.1033526011560694</c:v>
                </c:pt>
                <c:pt idx="71">
                  <c:v>-0.10073217726396927</c:v>
                </c:pt>
                <c:pt idx="72">
                  <c:v>-9.8497109826589546E-2</c:v>
                </c:pt>
                <c:pt idx="73">
                  <c:v>-9.410404624277463E-2</c:v>
                </c:pt>
                <c:pt idx="74">
                  <c:v>-9.3102119460500954E-2</c:v>
                </c:pt>
                <c:pt idx="75">
                  <c:v>-8.9633911368015462E-2</c:v>
                </c:pt>
                <c:pt idx="76">
                  <c:v>-9.1021194605009695E-2</c:v>
                </c:pt>
                <c:pt idx="77">
                  <c:v>-8.8323699421965246E-2</c:v>
                </c:pt>
                <c:pt idx="78">
                  <c:v>-8.4084778420038586E-2</c:v>
                </c:pt>
                <c:pt idx="79">
                  <c:v>-8.3391136801541393E-2</c:v>
                </c:pt>
                <c:pt idx="80">
                  <c:v>-7.9922928709055929E-2</c:v>
                </c:pt>
                <c:pt idx="81">
                  <c:v>-7.6223506743738012E-2</c:v>
                </c:pt>
                <c:pt idx="82">
                  <c:v>-7.2755298651252409E-2</c:v>
                </c:pt>
                <c:pt idx="83">
                  <c:v>-6.9364161849711004E-2</c:v>
                </c:pt>
                <c:pt idx="84">
                  <c:v>-6.5279383429672405E-2</c:v>
                </c:pt>
                <c:pt idx="85">
                  <c:v>-6.4585741811175393E-2</c:v>
                </c:pt>
                <c:pt idx="86">
                  <c:v>-6.319845857418116E-2</c:v>
                </c:pt>
                <c:pt idx="87">
                  <c:v>-5.7109826589595396E-2</c:v>
                </c:pt>
                <c:pt idx="88">
                  <c:v>-5.4258188824662816E-2</c:v>
                </c:pt>
                <c:pt idx="89">
                  <c:v>-5.6416184971098272E-2</c:v>
                </c:pt>
                <c:pt idx="90">
                  <c:v>-5.3256262042389202E-2</c:v>
                </c:pt>
                <c:pt idx="91">
                  <c:v>-5.1637764932562689E-2</c:v>
                </c:pt>
                <c:pt idx="92">
                  <c:v>-4.7398843930635891E-2</c:v>
                </c:pt>
                <c:pt idx="93">
                  <c:v>-4.7784200385356489E-2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8A89-483F-9A43-7CEE31886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357696"/>
        <c:axId val="105359616"/>
      </c:lineChart>
      <c:catAx>
        <c:axId val="105357696"/>
        <c:scaling>
          <c:orientation val="minMax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>
                    <a:latin typeface="+mn-lt"/>
                  </a:rPr>
                  <a:t>Number of Months After Peak Employment</a:t>
                </a:r>
              </a:p>
            </c:rich>
          </c:tx>
          <c:layout>
            <c:manualLayout>
              <c:xMode val="edge"/>
              <c:yMode val="edge"/>
              <c:x val="0.33351609096834844"/>
              <c:y val="0.5794604700854701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750" baseline="0">
                <a:latin typeface="Calibri" panose="020F0502020204030204" pitchFamily="34" charset="0"/>
              </a:defRPr>
            </a:pPr>
            <a:endParaRPr lang="en-US"/>
          </a:p>
        </c:txPr>
        <c:crossAx val="105359616"/>
        <c:crossesAt val="0"/>
        <c:auto val="1"/>
        <c:lblAlgn val="ctr"/>
        <c:lblOffset val="0"/>
        <c:tickLblSkip val="3"/>
        <c:tickMarkSkip val="1"/>
        <c:noMultiLvlLbl val="0"/>
      </c:catAx>
      <c:valAx>
        <c:axId val="105359616"/>
        <c:scaling>
          <c:orientation val="minMax"/>
          <c:max val="9.0000000000000028E-3"/>
          <c:min val="-0.16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00" baseline="0">
                <a:latin typeface="Calibri" panose="020F0502020204030204" pitchFamily="34" charset="0"/>
              </a:defRPr>
            </a:pPr>
            <a:endParaRPr lang="en-US"/>
          </a:p>
        </c:txPr>
        <c:crossAx val="105357696"/>
        <c:crosses val="autoZero"/>
        <c:crossBetween val="midCat"/>
        <c:majorUnit val="2.0000000000000007E-2"/>
        <c:minorUnit val="2.0000000000000007E-2"/>
      </c:valAx>
      <c:spPr>
        <a:solidFill>
          <a:srgbClr val="FFFFFF">
            <a:alpha val="0"/>
          </a:srgbClr>
        </a:solidFill>
        <a:ln w="25400">
          <a:noFill/>
        </a:ln>
      </c:spPr>
    </c:plotArea>
    <c:legend>
      <c:legendPos val="t"/>
      <c:layout>
        <c:manualLayout>
          <c:xMode val="edge"/>
          <c:yMode val="edge"/>
          <c:x val="0.19326300558584023"/>
          <c:y val="0.14560914260717414"/>
          <c:w val="0.61368650388276658"/>
          <c:h val="8.5064751521444479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baseline="0">
              <a:solidFill>
                <a:srgbClr val="000080"/>
              </a:solidFill>
              <a:latin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>
        <a:alpha val="0"/>
      </a:srgbClr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+mj-lt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Comparison of Recession Job Growth Recoveries</a:t>
            </a:r>
          </a:p>
          <a:p>
            <a:pPr>
              <a:defRPr/>
            </a:pPr>
            <a:r>
              <a:rPr lang="en-US" sz="2000" dirty="0"/>
              <a:t>% Job Losses Relative to Peak Employment Month</a:t>
            </a:r>
          </a:p>
        </c:rich>
      </c:tx>
      <c:layout>
        <c:manualLayout>
          <c:xMode val="edge"/>
          <c:yMode val="edge"/>
          <c:x val="0.22363606792740653"/>
          <c:y val="0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20445521232928E-2"/>
          <c:y val="0.21389244568727986"/>
          <c:w val="0.90375092536509871"/>
          <c:h val="0.6542409301641039"/>
        </c:manualLayout>
      </c:layout>
      <c:lineChart>
        <c:grouping val="standard"/>
        <c:varyColors val="0"/>
        <c:ser>
          <c:idx val="0"/>
          <c:order val="0"/>
          <c:tx>
            <c:strRef>
              <c:f>'Recession Job Losses'!$T$16</c:f>
              <c:strCache>
                <c:ptCount val="1"/>
                <c:pt idx="0">
                  <c:v>1948</c:v>
                </c:pt>
              </c:strCache>
            </c:strRef>
          </c:tx>
          <c:cat>
            <c:numRef>
              <c:f>'Recession Job Losses'!$S$18:$S$108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'Recession Job Losses'!$T$18:$T$82</c:f>
              <c:numCache>
                <c:formatCode>0.0%</c:formatCode>
                <c:ptCount val="65"/>
                <c:pt idx="0">
                  <c:v>0</c:v>
                </c:pt>
                <c:pt idx="1">
                  <c:v>-2.3339317773788188E-2</c:v>
                </c:pt>
                <c:pt idx="2">
                  <c:v>-5.0269299820466816E-2</c:v>
                </c:pt>
                <c:pt idx="3">
                  <c:v>-5.2064631956912071E-2</c:v>
                </c:pt>
                <c:pt idx="4">
                  <c:v>-5.924596050269304E-2</c:v>
                </c:pt>
                <c:pt idx="5">
                  <c:v>-0.118491921005386</c:v>
                </c:pt>
                <c:pt idx="6">
                  <c:v>-0.12746858168761221</c:v>
                </c:pt>
                <c:pt idx="7">
                  <c:v>-0.10771992818671453</c:v>
                </c:pt>
                <c:pt idx="8">
                  <c:v>-7.1813285457809767E-2</c:v>
                </c:pt>
                <c:pt idx="9">
                  <c:v>-6.2836624775583522E-2</c:v>
                </c:pt>
                <c:pt idx="10">
                  <c:v>-3.5906642728904883E-2</c:v>
                </c:pt>
                <c:pt idx="11">
                  <c:v>-3.7701974865350117E-2</c:v>
                </c:pt>
                <c:pt idx="12">
                  <c:v>-4.3087971274685784E-2</c:v>
                </c:pt>
                <c:pt idx="13">
                  <c:v>-5.5655296229802483E-2</c:v>
                </c:pt>
                <c:pt idx="14">
                  <c:v>-8.617594254937172E-2</c:v>
                </c:pt>
                <c:pt idx="15">
                  <c:v>-8.9766606822262174E-2</c:v>
                </c:pt>
                <c:pt idx="16">
                  <c:v>-8.617594254937172E-2</c:v>
                </c:pt>
                <c:pt idx="17">
                  <c:v>-0.13285457809694787</c:v>
                </c:pt>
                <c:pt idx="18">
                  <c:v>-0.14003590664272891</c:v>
                </c:pt>
                <c:pt idx="19">
                  <c:v>-0.118491921005386</c:v>
                </c:pt>
                <c:pt idx="20">
                  <c:v>-7.3608617594254966E-2</c:v>
                </c:pt>
                <c:pt idx="21">
                  <c:v>-4.6678635547576355E-2</c:v>
                </c:pt>
                <c:pt idx="22">
                  <c:v>-8.9766606822262521E-3</c:v>
                </c:pt>
                <c:pt idx="23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288-4618-AE5A-8FE018D778B0}"/>
            </c:ext>
          </c:extLst>
        </c:ser>
        <c:ser>
          <c:idx val="1"/>
          <c:order val="1"/>
          <c:tx>
            <c:strRef>
              <c:f>'Recession Job Losses'!$U$16</c:f>
              <c:strCache>
                <c:ptCount val="1"/>
                <c:pt idx="0">
                  <c:v>1953</c:v>
                </c:pt>
              </c:strCache>
            </c:strRef>
          </c:tx>
          <c:cat>
            <c:numRef>
              <c:f>'Recession Job Losses'!$S$18:$S$108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'Recession Job Losses'!$U$18:$U$82</c:f>
              <c:numCache>
                <c:formatCode>0.0%</c:formatCode>
                <c:ptCount val="65"/>
                <c:pt idx="0">
                  <c:v>0</c:v>
                </c:pt>
                <c:pt idx="1">
                  <c:v>-1.5665796344647494E-2</c:v>
                </c:pt>
                <c:pt idx="2">
                  <c:v>-3.9164490861618773E-2</c:v>
                </c:pt>
                <c:pt idx="3">
                  <c:v>-6.1357702349869481E-2</c:v>
                </c:pt>
                <c:pt idx="4">
                  <c:v>-6.6579634464751999E-2</c:v>
                </c:pt>
                <c:pt idx="5">
                  <c:v>-9.3994778067885212E-2</c:v>
                </c:pt>
                <c:pt idx="6">
                  <c:v>-8.7467362924282116E-2</c:v>
                </c:pt>
                <c:pt idx="7">
                  <c:v>-8.4856396866840822E-2</c:v>
                </c:pt>
                <c:pt idx="8">
                  <c:v>-5.0913838120104422E-2</c:v>
                </c:pt>
                <c:pt idx="9">
                  <c:v>-1.8276762402088753E-2</c:v>
                </c:pt>
                <c:pt idx="10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288-4618-AE5A-8FE018D778B0}"/>
            </c:ext>
          </c:extLst>
        </c:ser>
        <c:ser>
          <c:idx val="2"/>
          <c:order val="2"/>
          <c:tx>
            <c:strRef>
              <c:f>'Recession Job Losses'!$V$16</c:f>
              <c:strCache>
                <c:ptCount val="1"/>
                <c:pt idx="0">
                  <c:v>1957</c:v>
                </c:pt>
              </c:strCache>
            </c:strRef>
          </c:tx>
          <c:cat>
            <c:numRef>
              <c:f>'Recession Job Losses'!$S$18:$S$108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'Recession Job Losses'!$V$18:$V$82</c:f>
              <c:numCache>
                <c:formatCode>0.0%</c:formatCode>
                <c:ptCount val="65"/>
                <c:pt idx="0">
                  <c:v>0</c:v>
                </c:pt>
                <c:pt idx="1">
                  <c:v>-4.2372881355932125E-3</c:v>
                </c:pt>
                <c:pt idx="2">
                  <c:v>-2.8601694915254224E-2</c:v>
                </c:pt>
                <c:pt idx="3">
                  <c:v>-7.203389830508479E-2</c:v>
                </c:pt>
                <c:pt idx="4">
                  <c:v>-9.6398305084745783E-2</c:v>
                </c:pt>
                <c:pt idx="5">
                  <c:v>-0.11228813559322037</c:v>
                </c:pt>
                <c:pt idx="6">
                  <c:v>-0.13347457627118636</c:v>
                </c:pt>
                <c:pt idx="7">
                  <c:v>-0.1451271186440678</c:v>
                </c:pt>
                <c:pt idx="8">
                  <c:v>-0.13135593220338976</c:v>
                </c:pt>
                <c:pt idx="9">
                  <c:v>-0.10805084745762716</c:v>
                </c:pt>
                <c:pt idx="10">
                  <c:v>-7.5211864406779627E-2</c:v>
                </c:pt>
                <c:pt idx="11">
                  <c:v>-4.5550847457627157E-2</c:v>
                </c:pt>
                <c:pt idx="12">
                  <c:v>-2.1186440677966054E-3</c:v>
                </c:pt>
                <c:pt idx="13">
                  <c:v>0</c:v>
                </c:pt>
                <c:pt idx="14">
                  <c:v>-1.0593220338983026E-2</c:v>
                </c:pt>
                <c:pt idx="15">
                  <c:v>-3.3898305084745797E-2</c:v>
                </c:pt>
                <c:pt idx="16">
                  <c:v>-4.8728813559322022E-2</c:v>
                </c:pt>
                <c:pt idx="17">
                  <c:v>-4.9788135593220387E-2</c:v>
                </c:pt>
                <c:pt idx="18">
                  <c:v>-6.6737288135593237E-2</c:v>
                </c:pt>
                <c:pt idx="19">
                  <c:v>-6.4618644067796632E-2</c:v>
                </c:pt>
                <c:pt idx="20">
                  <c:v>-4.4491525423728827E-2</c:v>
                </c:pt>
                <c:pt idx="21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288-4618-AE5A-8FE018D778B0}"/>
            </c:ext>
          </c:extLst>
        </c:ser>
        <c:ser>
          <c:idx val="3"/>
          <c:order val="3"/>
          <c:tx>
            <c:strRef>
              <c:f>'Recession Job Losses'!$W$16</c:f>
              <c:strCache>
                <c:ptCount val="1"/>
                <c:pt idx="0">
                  <c:v>1960</c:v>
                </c:pt>
              </c:strCache>
            </c:strRef>
          </c:tx>
          <c:cat>
            <c:numRef>
              <c:f>'Recession Job Losses'!$S$18:$S$108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'Recession Job Losses'!$W$18:$W$82</c:f>
              <c:numCache>
                <c:formatCode>0.0%</c:formatCode>
                <c:ptCount val="65"/>
                <c:pt idx="0">
                  <c:v>0</c:v>
                </c:pt>
                <c:pt idx="1">
                  <c:v>-1.6438356164383605E-2</c:v>
                </c:pt>
                <c:pt idx="2">
                  <c:v>-4.1095890410958957E-2</c:v>
                </c:pt>
                <c:pt idx="3">
                  <c:v>-5.2054794520547974E-2</c:v>
                </c:pt>
                <c:pt idx="4">
                  <c:v>-6.2100456621004614E-2</c:v>
                </c:pt>
                <c:pt idx="5">
                  <c:v>-8.5844748858447534E-2</c:v>
                </c:pt>
                <c:pt idx="6">
                  <c:v>-8.0365296803653008E-2</c:v>
                </c:pt>
                <c:pt idx="7">
                  <c:v>-6.5753424657534226E-2</c:v>
                </c:pt>
                <c:pt idx="8">
                  <c:v>-3.3789954337899553E-2</c:v>
                </c:pt>
                <c:pt idx="9">
                  <c:v>-1.0958904109589E-2</c:v>
                </c:pt>
                <c:pt idx="10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D288-4618-AE5A-8FE018D778B0}"/>
            </c:ext>
          </c:extLst>
        </c:ser>
        <c:ser>
          <c:idx val="4"/>
          <c:order val="4"/>
          <c:tx>
            <c:strRef>
              <c:f>'Recession Job Losses'!$X$16</c:f>
              <c:strCache>
                <c:ptCount val="1"/>
                <c:pt idx="0">
                  <c:v>1969</c:v>
                </c:pt>
              </c:strCache>
            </c:strRef>
          </c:tx>
          <c:cat>
            <c:numRef>
              <c:f>'Recession Job Losses'!$S$18:$S$108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'Recession Job Losses'!$X$18:$X$82</c:f>
              <c:numCache>
                <c:formatCode>0.0%</c:formatCode>
                <c:ptCount val="65"/>
                <c:pt idx="0">
                  <c:v>0</c:v>
                </c:pt>
                <c:pt idx="1">
                  <c:v>-1.6205910390848403E-2</c:v>
                </c:pt>
                <c:pt idx="2">
                  <c:v>-1.7635843660629202E-2</c:v>
                </c:pt>
                <c:pt idx="3">
                  <c:v>-1.8589132507149664E-2</c:v>
                </c:pt>
                <c:pt idx="4">
                  <c:v>-2.8122020972354601E-2</c:v>
                </c:pt>
                <c:pt idx="5">
                  <c:v>-5.5767397521449026E-2</c:v>
                </c:pt>
                <c:pt idx="6">
                  <c:v>-4.0514775977121074E-2</c:v>
                </c:pt>
                <c:pt idx="7">
                  <c:v>-3.5271687321258308E-2</c:v>
                </c:pt>
                <c:pt idx="8">
                  <c:v>-1.4775977121067707E-2</c:v>
                </c:pt>
                <c:pt idx="9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D288-4618-AE5A-8FE018D778B0}"/>
            </c:ext>
          </c:extLst>
        </c:ser>
        <c:ser>
          <c:idx val="5"/>
          <c:order val="5"/>
          <c:tx>
            <c:strRef>
              <c:f>'Recession Job Losses'!$Y$16</c:f>
              <c:strCache>
                <c:ptCount val="1"/>
                <c:pt idx="0">
                  <c:v>1974</c:v>
                </c:pt>
              </c:strCache>
            </c:strRef>
          </c:tx>
          <c:cat>
            <c:numRef>
              <c:f>'Recession Job Losses'!$S$18:$S$108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'Recession Job Losses'!$Y$18:$Y$82</c:f>
              <c:numCache>
                <c:formatCode>0.0%</c:formatCode>
                <c:ptCount val="65"/>
                <c:pt idx="0">
                  <c:v>0</c:v>
                </c:pt>
                <c:pt idx="1">
                  <c:v>-1.5145778114350481E-3</c:v>
                </c:pt>
                <c:pt idx="2">
                  <c:v>-1.4009844755774492E-2</c:v>
                </c:pt>
                <c:pt idx="3">
                  <c:v>-2.2340022718667203E-2</c:v>
                </c:pt>
                <c:pt idx="4">
                  <c:v>-3.2184778492995073E-2</c:v>
                </c:pt>
                <c:pt idx="5">
                  <c:v>-6.474820143884899E-2</c:v>
                </c:pt>
                <c:pt idx="6">
                  <c:v>-5.9825823551684976E-2</c:v>
                </c:pt>
                <c:pt idx="7">
                  <c:v>-4.6194623248769461E-2</c:v>
                </c:pt>
                <c:pt idx="8">
                  <c:v>-2.9534267322983705E-2</c:v>
                </c:pt>
                <c:pt idx="9">
                  <c:v>-3.7864445285876757E-3</c:v>
                </c:pt>
                <c:pt idx="10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D288-4618-AE5A-8FE018D778B0}"/>
            </c:ext>
          </c:extLst>
        </c:ser>
        <c:ser>
          <c:idx val="6"/>
          <c:order val="6"/>
          <c:tx>
            <c:strRef>
              <c:f>'Recession Job Losses'!$Z$16</c:f>
              <c:strCache>
                <c:ptCount val="1"/>
                <c:pt idx="0">
                  <c:v>1980</c:v>
                </c:pt>
              </c:strCache>
            </c:strRef>
          </c:tx>
          <c:cat>
            <c:numRef>
              <c:f>'Recession Job Losses'!$S$18:$S$108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'Recession Job Losses'!$Z$18:$Z$82</c:f>
              <c:numCache>
                <c:formatCode>0.0%</c:formatCode>
                <c:ptCount val="65"/>
                <c:pt idx="0">
                  <c:v>0</c:v>
                </c:pt>
                <c:pt idx="1">
                  <c:v>-2.817610062893084E-2</c:v>
                </c:pt>
                <c:pt idx="2">
                  <c:v>-2.1383647798742144E-2</c:v>
                </c:pt>
                <c:pt idx="3">
                  <c:v>-7.0440251572326824E-3</c:v>
                </c:pt>
                <c:pt idx="4">
                  <c:v>-6.7924528301886999E-3</c:v>
                </c:pt>
                <c:pt idx="5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D288-4618-AE5A-8FE018D778B0}"/>
            </c:ext>
          </c:extLst>
        </c:ser>
        <c:ser>
          <c:idx val="7"/>
          <c:order val="7"/>
          <c:tx>
            <c:strRef>
              <c:f>'Recession Job Losses'!$AA$16</c:f>
              <c:strCache>
                <c:ptCount val="1"/>
                <c:pt idx="0">
                  <c:v>1981</c:v>
                </c:pt>
              </c:strCache>
            </c:strRef>
          </c:tx>
          <c:cat>
            <c:numRef>
              <c:f>'Recession Job Losses'!$S$18:$S$108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'Recession Job Losses'!$AA$18:$AA$82</c:f>
              <c:numCache>
                <c:formatCode>0.0%</c:formatCode>
                <c:ptCount val="65"/>
                <c:pt idx="0">
                  <c:v>0</c:v>
                </c:pt>
                <c:pt idx="1">
                  <c:v>-5.9637404580152884E-3</c:v>
                </c:pt>
                <c:pt idx="2">
                  <c:v>-1.4312977099236623E-2</c:v>
                </c:pt>
                <c:pt idx="3">
                  <c:v>-2.6001908396946612E-2</c:v>
                </c:pt>
                <c:pt idx="4">
                  <c:v>-4.6517175572519089E-2</c:v>
                </c:pt>
                <c:pt idx="5">
                  <c:v>-4.341603053435119E-2</c:v>
                </c:pt>
                <c:pt idx="6">
                  <c:v>-3.6259541984732802E-2</c:v>
                </c:pt>
                <c:pt idx="7">
                  <c:v>-3.8645038167938975E-2</c:v>
                </c:pt>
                <c:pt idx="8">
                  <c:v>-3.125E-2</c:v>
                </c:pt>
                <c:pt idx="9">
                  <c:v>-2.8387404580152653E-2</c:v>
                </c:pt>
                <c:pt idx="10">
                  <c:v>-4.2700381679389283E-2</c:v>
                </c:pt>
                <c:pt idx="11">
                  <c:v>-4.341603053435119E-2</c:v>
                </c:pt>
                <c:pt idx="12">
                  <c:v>-3.6498091603053402E-2</c:v>
                </c:pt>
                <c:pt idx="13">
                  <c:v>-4.8664122137404557E-2</c:v>
                </c:pt>
                <c:pt idx="14">
                  <c:v>-5.9160305343511493E-2</c:v>
                </c:pt>
                <c:pt idx="15">
                  <c:v>-6.2977099236641215E-2</c:v>
                </c:pt>
                <c:pt idx="16">
                  <c:v>-8.0868320610687092E-2</c:v>
                </c:pt>
                <c:pt idx="17">
                  <c:v>-8.0152671755725158E-2</c:v>
                </c:pt>
                <c:pt idx="18">
                  <c:v>-6.7032442748091642E-2</c:v>
                </c:pt>
                <c:pt idx="19">
                  <c:v>-5.0811068702290116E-2</c:v>
                </c:pt>
                <c:pt idx="20">
                  <c:v>-4.1746183206106902E-2</c:v>
                </c:pt>
                <c:pt idx="21">
                  <c:v>-2.7910305343511473E-2</c:v>
                </c:pt>
                <c:pt idx="22">
                  <c:v>-3.0295801526717531E-2</c:v>
                </c:pt>
                <c:pt idx="23">
                  <c:v>-2.7433206106870299E-2</c:v>
                </c:pt>
                <c:pt idx="24">
                  <c:v>-1.3835877862595441E-2</c:v>
                </c:pt>
                <c:pt idx="25">
                  <c:v>-2.6813502513765929E-2</c:v>
                </c:pt>
                <c:pt idx="26">
                  <c:v>-2.3940627244433792E-2</c:v>
                </c:pt>
                <c:pt idx="27">
                  <c:v>-1.0294469715106506E-2</c:v>
                </c:pt>
                <c:pt idx="28">
                  <c:v>-1.2688532439549927E-2</c:v>
                </c:pt>
                <c:pt idx="29">
                  <c:v>-1.1252094804883876E-2</c:v>
                </c:pt>
                <c:pt idx="30">
                  <c:v>-1.4124970074215981E-2</c:v>
                </c:pt>
                <c:pt idx="31">
                  <c:v>-2.7771127603543191E-2</c:v>
                </c:pt>
                <c:pt idx="32">
                  <c:v>-2.1546564519990381E-2</c:v>
                </c:pt>
                <c:pt idx="33">
                  <c:v>-5.5063442662197665E-3</c:v>
                </c:pt>
                <c:pt idx="34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D288-4618-AE5A-8FE018D778B0}"/>
            </c:ext>
          </c:extLst>
        </c:ser>
        <c:ser>
          <c:idx val="8"/>
          <c:order val="8"/>
          <c:tx>
            <c:strRef>
              <c:f>'Recession Job Losses'!$AB$16</c:f>
              <c:strCache>
                <c:ptCount val="1"/>
                <c:pt idx="0">
                  <c:v>1990</c:v>
                </c:pt>
              </c:strCache>
            </c:strRef>
          </c:tx>
          <c:cat>
            <c:numRef>
              <c:f>'Recession Job Losses'!$S$18:$S$108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'Recession Job Losses'!$AB$18:$AB$82</c:f>
              <c:numCache>
                <c:formatCode>0.0%</c:formatCode>
                <c:ptCount val="65"/>
                <c:pt idx="0">
                  <c:v>0</c:v>
                </c:pt>
                <c:pt idx="1">
                  <c:v>-2.3813303698999606E-3</c:v>
                </c:pt>
                <c:pt idx="2">
                  <c:v>-6.3502143197335936E-4</c:v>
                </c:pt>
                <c:pt idx="3">
                  <c:v>-1.5875535799333438E-3</c:v>
                </c:pt>
                <c:pt idx="4">
                  <c:v>-2.5400857278933282E-3</c:v>
                </c:pt>
                <c:pt idx="5">
                  <c:v>-1.7463089379267114E-3</c:v>
                </c:pt>
                <c:pt idx="6">
                  <c:v>-3.1751071598666867E-3</c:v>
                </c:pt>
                <c:pt idx="7">
                  <c:v>7.9377678996661648E-4</c:v>
                </c:pt>
                <c:pt idx="8">
                  <c:v>-2.063819653913336E-3</c:v>
                </c:pt>
                <c:pt idx="9">
                  <c:v>-3.1751071598666867E-3</c:v>
                </c:pt>
                <c:pt idx="10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D288-4618-AE5A-8FE018D778B0}"/>
            </c:ext>
          </c:extLst>
        </c:ser>
        <c:ser>
          <c:idx val="9"/>
          <c:order val="9"/>
          <c:tx>
            <c:strRef>
              <c:f>'Recession Job Losses'!$AC$16</c:f>
              <c:strCache>
                <c:ptCount val="1"/>
                <c:pt idx="0">
                  <c:v>2001</c:v>
                </c:pt>
              </c:strCache>
            </c:strRef>
          </c:tx>
          <c:spPr>
            <a:ln w="38100">
              <a:solidFill>
                <a:srgbClr val="666699"/>
              </a:solidFill>
              <a:prstDash val="solid"/>
            </a:ln>
          </c:spPr>
          <c:marker>
            <c:symbol val="none"/>
          </c:marker>
          <c:cat>
            <c:numRef>
              <c:f>'Recession Job Losses'!$S$18:$S$108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'Recession Job Losses'!$AC$18:$AC$82</c:f>
              <c:numCache>
                <c:formatCode>0.0%</c:formatCode>
                <c:ptCount val="65"/>
                <c:pt idx="0">
                  <c:v>0</c:v>
                </c:pt>
                <c:pt idx="1">
                  <c:v>-1.6092389246497484E-2</c:v>
                </c:pt>
                <c:pt idx="2">
                  <c:v>-1.7039000378644358E-2</c:v>
                </c:pt>
                <c:pt idx="3">
                  <c:v>-1.7228322605073787E-2</c:v>
                </c:pt>
                <c:pt idx="4">
                  <c:v>-1.8174933737220789E-2</c:v>
                </c:pt>
                <c:pt idx="5">
                  <c:v>-1.7322983718288672E-2</c:v>
                </c:pt>
                <c:pt idx="6">
                  <c:v>-1.3347216963271458E-2</c:v>
                </c:pt>
                <c:pt idx="7">
                  <c:v>-7.7622112836046638E-3</c:v>
                </c:pt>
                <c:pt idx="8">
                  <c:v>-5.2063612268080685E-3</c:v>
                </c:pt>
                <c:pt idx="9">
                  <c:v>-6.1529723589549556E-3</c:v>
                </c:pt>
                <c:pt idx="10">
                  <c:v>-3.6917834153730182E-3</c:v>
                </c:pt>
                <c:pt idx="11">
                  <c:v>-8.5195001893223542E-4</c:v>
                </c:pt>
                <c:pt idx="12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D288-4618-AE5A-8FE018D778B0}"/>
            </c:ext>
          </c:extLst>
        </c:ser>
        <c:ser>
          <c:idx val="10"/>
          <c:order val="10"/>
          <c:tx>
            <c:strRef>
              <c:f>'Recession Job Losses'!$AD$16</c:f>
              <c:strCache>
                <c:ptCount val="1"/>
                <c:pt idx="0">
                  <c:v>2007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'Recession Job Losses'!$S$18:$S$108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'Recession Job Losses'!$AD$18:$AD$111</c:f>
              <c:numCache>
                <c:formatCode>0.0%</c:formatCode>
                <c:ptCount val="94"/>
                <c:pt idx="0">
                  <c:v>0</c:v>
                </c:pt>
                <c:pt idx="1">
                  <c:v>-2.2350674373795574E-3</c:v>
                </c:pt>
                <c:pt idx="2">
                  <c:v>-5.0867052023121397E-3</c:v>
                </c:pt>
                <c:pt idx="3">
                  <c:v>-6.4739884393063569E-3</c:v>
                </c:pt>
                <c:pt idx="4">
                  <c:v>-8.0924855491330064E-3</c:v>
                </c:pt>
                <c:pt idx="5">
                  <c:v>-5.9344894026974763E-3</c:v>
                </c:pt>
                <c:pt idx="6">
                  <c:v>-5.1637764932562797E-3</c:v>
                </c:pt>
                <c:pt idx="7">
                  <c:v>-3.7764932562620612E-3</c:v>
                </c:pt>
                <c:pt idx="8">
                  <c:v>-6.6281310211946404E-3</c:v>
                </c:pt>
                <c:pt idx="9">
                  <c:v>-8.4778420038536008E-3</c:v>
                </c:pt>
                <c:pt idx="10">
                  <c:v>-1.15606936416185E-2</c:v>
                </c:pt>
                <c:pt idx="11">
                  <c:v>-1.1483622350674351E-2</c:v>
                </c:pt>
                <c:pt idx="12">
                  <c:v>-1.3410404624277455E-2</c:v>
                </c:pt>
                <c:pt idx="13">
                  <c:v>-1.6955684007707091E-2</c:v>
                </c:pt>
                <c:pt idx="14">
                  <c:v>-2.2196531791907496E-2</c:v>
                </c:pt>
                <c:pt idx="15">
                  <c:v>-2.7822736030828528E-2</c:v>
                </c:pt>
                <c:pt idx="16">
                  <c:v>-3.2292870905587641E-2</c:v>
                </c:pt>
                <c:pt idx="17">
                  <c:v>-4.2697495183044346E-2</c:v>
                </c:pt>
                <c:pt idx="18">
                  <c:v>-5.3641618497109779E-2</c:v>
                </c:pt>
                <c:pt idx="19">
                  <c:v>-6.5125240847784149E-2</c:v>
                </c:pt>
                <c:pt idx="20">
                  <c:v>-7.6454720616570326E-2</c:v>
                </c:pt>
                <c:pt idx="21">
                  <c:v>-8.7244701348747594E-2</c:v>
                </c:pt>
                <c:pt idx="22">
                  <c:v>-9.8034682080924834E-2</c:v>
                </c:pt>
                <c:pt idx="23">
                  <c:v>-0.1092100192678227</c:v>
                </c:pt>
                <c:pt idx="24">
                  <c:v>-0.11375722543352609</c:v>
                </c:pt>
                <c:pt idx="25">
                  <c:v>-0.11799614643545281</c:v>
                </c:pt>
                <c:pt idx="26">
                  <c:v>-0.12339113680154148</c:v>
                </c:pt>
                <c:pt idx="27">
                  <c:v>-0.12801541425818885</c:v>
                </c:pt>
                <c:pt idx="28">
                  <c:v>-0.12909441233140656</c:v>
                </c:pt>
                <c:pt idx="29">
                  <c:v>-0.13233140655105971</c:v>
                </c:pt>
                <c:pt idx="30">
                  <c:v>-0.13325626204238922</c:v>
                </c:pt>
                <c:pt idx="31">
                  <c:v>-0.1319460500963392</c:v>
                </c:pt>
                <c:pt idx="32">
                  <c:v>-0.1373410404624279</c:v>
                </c:pt>
                <c:pt idx="33">
                  <c:v>-0.1383429672447013</c:v>
                </c:pt>
                <c:pt idx="34">
                  <c:v>-0.14026974951830445</c:v>
                </c:pt>
                <c:pt idx="35">
                  <c:v>-0.13818882466281313</c:v>
                </c:pt>
                <c:pt idx="36">
                  <c:v>-0.13487475915221581</c:v>
                </c:pt>
                <c:pt idx="37">
                  <c:v>-0.13664739884393073</c:v>
                </c:pt>
                <c:pt idx="38">
                  <c:v>-0.13680154142581888</c:v>
                </c:pt>
                <c:pt idx="39">
                  <c:v>-0.13811175337186898</c:v>
                </c:pt>
                <c:pt idx="40">
                  <c:v>-0.14358381502890172</c:v>
                </c:pt>
                <c:pt idx="41">
                  <c:v>-0.13980732177263971</c:v>
                </c:pt>
                <c:pt idx="42">
                  <c:v>-0.13980732177263971</c:v>
                </c:pt>
                <c:pt idx="43">
                  <c:v>-0.13764932562620424</c:v>
                </c:pt>
                <c:pt idx="44">
                  <c:v>-0.13510597302504812</c:v>
                </c:pt>
                <c:pt idx="45">
                  <c:v>-0.1352601156069364</c:v>
                </c:pt>
                <c:pt idx="46">
                  <c:v>-0.13595375722543362</c:v>
                </c:pt>
                <c:pt idx="47">
                  <c:v>-0.13425818882466284</c:v>
                </c:pt>
                <c:pt idx="48">
                  <c:v>-0.13356454720616573</c:v>
                </c:pt>
                <c:pt idx="49">
                  <c:v>-0.13487475915221581</c:v>
                </c:pt>
                <c:pt idx="50">
                  <c:v>-0.13132947976878617</c:v>
                </c:pt>
                <c:pt idx="51">
                  <c:v>-0.13179190751445091</c:v>
                </c:pt>
                <c:pt idx="52">
                  <c:v>-0.13078998073217737</c:v>
                </c:pt>
                <c:pt idx="53">
                  <c:v>-0.12870905587668591</c:v>
                </c:pt>
                <c:pt idx="54">
                  <c:v>-0.12901734104046259</c:v>
                </c:pt>
                <c:pt idx="55">
                  <c:v>-0.12801541425818885</c:v>
                </c:pt>
                <c:pt idx="56">
                  <c:v>-0.12524084778420044</c:v>
                </c:pt>
                <c:pt idx="57">
                  <c:v>-0.12454720616570325</c:v>
                </c:pt>
                <c:pt idx="58">
                  <c:v>-0.12377649325626211</c:v>
                </c:pt>
                <c:pt idx="59">
                  <c:v>-0.12215799614643541</c:v>
                </c:pt>
                <c:pt idx="60">
                  <c:v>-0.12007707129094414</c:v>
                </c:pt>
                <c:pt idx="61">
                  <c:v>-0.11807321772639692</c:v>
                </c:pt>
                <c:pt idx="62">
                  <c:v>-0.11807321772639692</c:v>
                </c:pt>
                <c:pt idx="63">
                  <c:v>-0.11560693641618507</c:v>
                </c:pt>
                <c:pt idx="64">
                  <c:v>-0.1138342967244701</c:v>
                </c:pt>
                <c:pt idx="65">
                  <c:v>-0.11082851637764934</c:v>
                </c:pt>
                <c:pt idx="66">
                  <c:v>-0.10890173410404622</c:v>
                </c:pt>
                <c:pt idx="67">
                  <c:v>-0.11013487475915219</c:v>
                </c:pt>
                <c:pt idx="68">
                  <c:v>-0.1065125240847784</c:v>
                </c:pt>
                <c:pt idx="69">
                  <c:v>-0.10504816955684004</c:v>
                </c:pt>
                <c:pt idx="70">
                  <c:v>-0.1033526011560694</c:v>
                </c:pt>
                <c:pt idx="71">
                  <c:v>-0.10073217726396927</c:v>
                </c:pt>
                <c:pt idx="72">
                  <c:v>-9.8497109826589546E-2</c:v>
                </c:pt>
                <c:pt idx="73">
                  <c:v>-9.410404624277463E-2</c:v>
                </c:pt>
                <c:pt idx="74">
                  <c:v>-9.3102119460500954E-2</c:v>
                </c:pt>
                <c:pt idx="75">
                  <c:v>-8.9633911368015462E-2</c:v>
                </c:pt>
                <c:pt idx="76">
                  <c:v>-9.1021194605009695E-2</c:v>
                </c:pt>
                <c:pt idx="77">
                  <c:v>-8.8323699421965246E-2</c:v>
                </c:pt>
                <c:pt idx="78">
                  <c:v>-8.4084778420038586E-2</c:v>
                </c:pt>
                <c:pt idx="79">
                  <c:v>-8.3391136801541393E-2</c:v>
                </c:pt>
                <c:pt idx="80">
                  <c:v>-7.9922928709055929E-2</c:v>
                </c:pt>
                <c:pt idx="81">
                  <c:v>-7.6223506743738012E-2</c:v>
                </c:pt>
                <c:pt idx="82">
                  <c:v>-7.2755298651252409E-2</c:v>
                </c:pt>
                <c:pt idx="83">
                  <c:v>-6.9364161849711004E-2</c:v>
                </c:pt>
                <c:pt idx="84">
                  <c:v>-6.5279383429672405E-2</c:v>
                </c:pt>
                <c:pt idx="85">
                  <c:v>-6.4585741811175393E-2</c:v>
                </c:pt>
                <c:pt idx="86">
                  <c:v>-6.319845857418116E-2</c:v>
                </c:pt>
                <c:pt idx="87">
                  <c:v>-5.7109826589595396E-2</c:v>
                </c:pt>
                <c:pt idx="88">
                  <c:v>-5.4258188824662816E-2</c:v>
                </c:pt>
                <c:pt idx="89">
                  <c:v>-5.6416184971098272E-2</c:v>
                </c:pt>
                <c:pt idx="90">
                  <c:v>-5.3256262042389202E-2</c:v>
                </c:pt>
                <c:pt idx="91">
                  <c:v>-5.1637764932562689E-2</c:v>
                </c:pt>
                <c:pt idx="92">
                  <c:v>-4.7398843930635891E-2</c:v>
                </c:pt>
                <c:pt idx="93">
                  <c:v>-4.7784200385356489E-2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D288-4618-AE5A-8FE018D778B0}"/>
            </c:ext>
          </c:extLst>
        </c:ser>
        <c:ser>
          <c:idx val="11"/>
          <c:order val="11"/>
          <c:tx>
            <c:strRef>
              <c:f>'Recession Job Losses'!$AE$16</c:f>
              <c:strCache>
                <c:ptCount val="1"/>
                <c:pt idx="0">
                  <c:v>US 2007</c:v>
                </c:pt>
              </c:strCache>
            </c:strRef>
          </c:tx>
          <c:spPr>
            <a:ln w="34925">
              <a:solidFill>
                <a:srgbClr val="000080"/>
              </a:solidFill>
            </a:ln>
          </c:spPr>
          <c:marker>
            <c:symbol val="none"/>
          </c:marker>
          <c:cat>
            <c:numRef>
              <c:f>'Recession Job Losses'!$S$18:$S$108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'Recession Job Losses'!$AE$18:$AE$100</c:f>
              <c:numCache>
                <c:formatCode>0.0%</c:formatCode>
                <c:ptCount val="83"/>
                <c:pt idx="0">
                  <c:v>-5.1442938188772679E-4</c:v>
                </c:pt>
                <c:pt idx="1">
                  <c:v>0</c:v>
                </c:pt>
                <c:pt idx="2">
                  <c:v>-2.3910098031398866E-4</c:v>
                </c:pt>
                <c:pt idx="3">
                  <c:v>-3.5502872834503052E-4</c:v>
                </c:pt>
                <c:pt idx="4">
                  <c:v>2.6083743306992718E-4</c:v>
                </c:pt>
                <c:pt idx="5">
                  <c:v>8.5496714172883547E-4</c:v>
                </c:pt>
                <c:pt idx="6">
                  <c:v>1.7099342834578917E-3</c:v>
                </c:pt>
                <c:pt idx="7">
                  <c:v>2.4127462558960482E-3</c:v>
                </c:pt>
                <c:pt idx="8">
                  <c:v>2.5214285196750738E-3</c:v>
                </c:pt>
                <c:pt idx="9">
                  <c:v>1.8983168740083227E-3</c:v>
                </c:pt>
                <c:pt idx="10">
                  <c:v>1.3186781338530029E-3</c:v>
                </c:pt>
                <c:pt idx="11">
                  <c:v>-2.3185549606208344E-4</c:v>
                </c:pt>
                <c:pt idx="12">
                  <c:v>-1.5505336299151966E-3</c:v>
                </c:pt>
                <c:pt idx="13">
                  <c:v>-2.7967569212488108E-3</c:v>
                </c:pt>
                <c:pt idx="14">
                  <c:v>-4.3183086141562761E-3</c:v>
                </c:pt>
                <c:pt idx="15">
                  <c:v>-6.1948890354086572E-3</c:v>
                </c:pt>
                <c:pt idx="16">
                  <c:v>-9.4698479172855617E-3</c:v>
                </c:pt>
                <c:pt idx="17">
                  <c:v>-1.2904207452705155E-2</c:v>
                </c:pt>
                <c:pt idx="18">
                  <c:v>-1.8447002905439217E-2</c:v>
                </c:pt>
                <c:pt idx="19">
                  <c:v>-2.3497105429041393E-2</c:v>
                </c:pt>
                <c:pt idx="20">
                  <c:v>-2.9279001862089437E-2</c:v>
                </c:pt>
                <c:pt idx="21">
                  <c:v>-3.4358086322699433E-2</c:v>
                </c:pt>
                <c:pt idx="22">
                  <c:v>-4.0342856314801827E-2</c:v>
                </c:pt>
                <c:pt idx="23">
                  <c:v>-4.5298767543128803E-2</c:v>
                </c:pt>
                <c:pt idx="24">
                  <c:v>-4.786366896831553E-2</c:v>
                </c:pt>
                <c:pt idx="25">
                  <c:v>-5.1247310113971413E-2</c:v>
                </c:pt>
                <c:pt idx="26">
                  <c:v>-5.3616583464355827E-2</c:v>
                </c:pt>
                <c:pt idx="27">
                  <c:v>-5.5181608062774806E-2</c:v>
                </c:pt>
                <c:pt idx="28">
                  <c:v>-5.6826332987965265E-2</c:v>
                </c:pt>
                <c:pt idx="29">
                  <c:v>-5.8260938869849413E-2</c:v>
                </c:pt>
                <c:pt idx="30">
                  <c:v>-5.8304411775361067E-2</c:v>
                </c:pt>
                <c:pt idx="31">
                  <c:v>-6.0354883818660068E-2</c:v>
                </c:pt>
                <c:pt idx="32">
                  <c:v>-6.0224465102125091E-2</c:v>
                </c:pt>
                <c:pt idx="33">
                  <c:v>-6.0586739314722166E-2</c:v>
                </c:pt>
                <c:pt idx="34">
                  <c:v>-5.9456443771419454E-2</c:v>
                </c:pt>
                <c:pt idx="35">
                  <c:v>-5.7637827224182536E-2</c:v>
                </c:pt>
                <c:pt idx="36">
                  <c:v>-5.3899157350181484E-2</c:v>
                </c:pt>
                <c:pt idx="37">
                  <c:v>-5.478310642891817E-2</c:v>
                </c:pt>
                <c:pt idx="38">
                  <c:v>-5.5225080968286488E-2</c:v>
                </c:pt>
                <c:pt idx="39">
                  <c:v>-5.5529391306867959E-2</c:v>
                </c:pt>
                <c:pt idx="40">
                  <c:v>-5.5942383909228587E-2</c:v>
                </c:pt>
                <c:pt idx="41">
                  <c:v>-5.4196222204511084E-2</c:v>
                </c:pt>
                <c:pt idx="42">
                  <c:v>-5.3203590861995234E-2</c:v>
                </c:pt>
                <c:pt idx="43">
                  <c:v>-5.2689161480107473E-2</c:v>
                </c:pt>
                <c:pt idx="44">
                  <c:v>-5.2181977582471686E-2</c:v>
                </c:pt>
                <c:pt idx="45">
                  <c:v>-5.0964736228145811E-2</c:v>
                </c:pt>
                <c:pt idx="46">
                  <c:v>-4.9428693566734523E-2</c:v>
                </c:pt>
                <c:pt idx="47">
                  <c:v>-4.7095647637609886E-2</c:v>
                </c:pt>
                <c:pt idx="48">
                  <c:v>-4.6356608243911988E-2</c:v>
                </c:pt>
                <c:pt idx="49">
                  <c:v>-4.478433816124109E-2</c:v>
                </c:pt>
                <c:pt idx="50">
                  <c:v>-4.401631683053546E-2</c:v>
                </c:pt>
                <c:pt idx="51">
                  <c:v>-4.313236775179876E-2</c:v>
                </c:pt>
                <c:pt idx="52">
                  <c:v>-4.1531115732119948E-2</c:v>
                </c:pt>
                <c:pt idx="53">
                  <c:v>-4.0205192114014951E-2</c:v>
                </c:pt>
                <c:pt idx="54">
                  <c:v>-3.9016932696696816E-2</c:v>
                </c:pt>
                <c:pt idx="55">
                  <c:v>-3.7596817783316611E-2</c:v>
                </c:pt>
                <c:pt idx="56">
                  <c:v>-3.4988443452618201E-2</c:v>
                </c:pt>
                <c:pt idx="57">
                  <c:v>-3.3350964011679696E-2</c:v>
                </c:pt>
                <c:pt idx="58">
                  <c:v>-3.1590311338458354E-2</c:v>
                </c:pt>
                <c:pt idx="59">
                  <c:v>-3.0894744850272111E-2</c:v>
                </c:pt>
                <c:pt idx="60">
                  <c:v>-3.0097741582558638E-2</c:v>
                </c:pt>
                <c:pt idx="61">
                  <c:v>-2.946013896838795E-2</c:v>
                </c:pt>
                <c:pt idx="62">
                  <c:v>-2.8300861488077544E-2</c:v>
                </c:pt>
                <c:pt idx="63">
                  <c:v>-2.7214038850286511E-2</c:v>
                </c:pt>
                <c:pt idx="64">
                  <c:v>-2.6047515885724203E-2</c:v>
                </c:pt>
                <c:pt idx="65">
                  <c:v>-2.4417281929037693E-2</c:v>
                </c:pt>
                <c:pt idx="66">
                  <c:v>-2.2946448625893918E-2</c:v>
                </c:pt>
                <c:pt idx="67">
                  <c:v>-2.1395914995978711E-2</c:v>
                </c:pt>
                <c:pt idx="68">
                  <c:v>-1.9968554598346577E-2</c:v>
                </c:pt>
                <c:pt idx="69">
                  <c:v>-1.7939819007803399E-2</c:v>
                </c:pt>
                <c:pt idx="70">
                  <c:v>-1.6918205728279845E-2</c:v>
                </c:pt>
                <c:pt idx="71">
                  <c:v>-1.5447372425136056E-2</c:v>
                </c:pt>
                <c:pt idx="72">
                  <c:v>-1.4005521058999996E-2</c:v>
                </c:pt>
                <c:pt idx="73">
                  <c:v>-1.2549178724360019E-2</c:v>
                </c:pt>
                <c:pt idx="74">
                  <c:v>-1.1469601570820999E-2</c:v>
                </c:pt>
                <c:pt idx="75">
                  <c:v>-1.0006013751929107E-2</c:v>
                </c:pt>
                <c:pt idx="76">
                  <c:v>-8.8177543346109662E-3</c:v>
                </c:pt>
                <c:pt idx="77">
                  <c:v>-7.1005745669011616E-3</c:v>
                </c:pt>
                <c:pt idx="78">
                  <c:v>-5.1153118818696459E-3</c:v>
                </c:pt>
                <c:pt idx="79">
                  <c:v>-4.5066912047067057E-3</c:v>
                </c:pt>
                <c:pt idx="80">
                  <c:v>-3.4633414724273299E-3</c:v>
                </c:pt>
                <c:pt idx="81">
                  <c:v>-1.8548439684966675E-3</c:v>
                </c:pt>
                <c:pt idx="82">
                  <c:v>-3.840106653528742E-4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288-4618-AE5A-8FE018D77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714432"/>
        <c:axId val="105716352"/>
      </c:lineChart>
      <c:catAx>
        <c:axId val="105714432"/>
        <c:scaling>
          <c:orientation val="minMax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>
                    <a:solidFill>
                      <a:schemeClr val="tx1"/>
                    </a:solidFill>
                  </a:rPr>
                  <a:t>Number of Months After Peak Employment</a:t>
                </a:r>
              </a:p>
            </c:rich>
          </c:tx>
          <c:layout>
            <c:manualLayout>
              <c:xMode val="edge"/>
              <c:yMode val="edge"/>
              <c:x val="0.29657278417120941"/>
              <c:y val="0.5074384632209434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800" baseline="0">
                <a:solidFill>
                  <a:schemeClr val="tx1"/>
                </a:solidFill>
              </a:defRPr>
            </a:pPr>
            <a:endParaRPr lang="en-US"/>
          </a:p>
        </c:txPr>
        <c:crossAx val="105716352"/>
        <c:crossesAt val="0"/>
        <c:auto val="1"/>
        <c:lblAlgn val="ctr"/>
        <c:lblOffset val="0"/>
        <c:tickLblSkip val="3"/>
        <c:tickMarkSkip val="1"/>
        <c:noMultiLvlLbl val="0"/>
      </c:catAx>
      <c:valAx>
        <c:axId val="105716352"/>
        <c:scaling>
          <c:orientation val="minMax"/>
          <c:max val="9.0000000000000028E-3"/>
          <c:min val="-0.16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00" baseline="0">
                <a:solidFill>
                  <a:schemeClr val="tx1"/>
                </a:solidFill>
              </a:defRPr>
            </a:pPr>
            <a:endParaRPr lang="en-US"/>
          </a:p>
        </c:txPr>
        <c:crossAx val="105714432"/>
        <c:crosses val="autoZero"/>
        <c:crossBetween val="midCat"/>
        <c:majorUnit val="2.0000000000000007E-2"/>
        <c:minorUnit val="2.0000000000000007E-2"/>
      </c:valAx>
      <c:spPr>
        <a:solidFill>
          <a:srgbClr val="FFFFFF">
            <a:alpha val="0"/>
          </a:srgbClr>
        </a:solidFill>
        <a:ln w="25400">
          <a:noFill/>
        </a:ln>
      </c:spPr>
    </c:plotArea>
    <c:legend>
      <c:legendPos val="t"/>
      <c:layout>
        <c:manualLayout>
          <c:xMode val="edge"/>
          <c:yMode val="edge"/>
          <c:x val="0.15907497139780608"/>
          <c:y val="0.14560914260717414"/>
          <c:w val="0.67921360791439556"/>
          <c:h val="8.5064751521444479E-2"/>
        </c:manualLayout>
      </c:layout>
      <c:overlay val="0"/>
      <c:spPr>
        <a:solidFill>
          <a:srgbClr val="FFFFFF"/>
        </a:solidFill>
        <a:ln w="25400">
          <a:noFill/>
        </a:ln>
      </c:spPr>
    </c:legend>
    <c:plotVisOnly val="1"/>
    <c:dispBlanksAs val="gap"/>
    <c:showDLblsOverMax val="0"/>
  </c:chart>
  <c:spPr>
    <a:solidFill>
      <a:srgbClr val="FFFFFF">
        <a:alpha val="0"/>
      </a:srgbClr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80"/>
          </a:solidFill>
          <a:latin typeface="Calibri" pitchFamily="34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51055477039732"/>
          <c:y val="4.0383143212867623E-2"/>
          <c:w val="0.81957870650784048"/>
          <c:h val="0.78317475940507453"/>
        </c:manualLayout>
      </c:layout>
      <c:areaChart>
        <c:grouping val="stacked"/>
        <c:varyColors val="0"/>
        <c:ser>
          <c:idx val="2"/>
          <c:order val="0"/>
          <c:tx>
            <c:strRef>
              <c:f>'[Chart 2 in Microsoft PowerPoint]TRS'!$E$5</c:f>
              <c:strCache>
                <c:ptCount val="1"/>
                <c:pt idx="0">
                  <c:v>Clark County</c:v>
                </c:pt>
              </c:strCache>
            </c:strRef>
          </c:tx>
          <c:spPr>
            <a:gradFill>
              <a:gsLst>
                <a:gs pos="0">
                  <a:srgbClr val="015941"/>
                </a:gs>
                <a:gs pos="4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1750">
              <a:noFill/>
            </a:ln>
          </c:spPr>
          <c:cat>
            <c:numRef>
              <c:f>'[Chart 2 in Microsoft PowerPoint]TRS'!$A$54:$A$162</c:f>
              <c:numCache>
                <c:formatCode>[$-409]mmm\-yy;@</c:formatCode>
                <c:ptCount val="109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</c:numCache>
            </c:numRef>
          </c:cat>
          <c:val>
            <c:numRef>
              <c:f>'[Chart 2 in Microsoft PowerPoint]TRS'!$P$54:$P$162</c:f>
              <c:numCache>
                <c:formatCode>"$"#,##0</c:formatCode>
                <c:ptCount val="109"/>
                <c:pt idx="0">
                  <c:v>2851565826.6666665</c:v>
                </c:pt>
                <c:pt idx="1">
                  <c:v>2876853716.083333</c:v>
                </c:pt>
                <c:pt idx="2">
                  <c:v>2894397705.5</c:v>
                </c:pt>
                <c:pt idx="3">
                  <c:v>2911205475.916667</c:v>
                </c:pt>
                <c:pt idx="4">
                  <c:v>2927316101.083333</c:v>
                </c:pt>
                <c:pt idx="5">
                  <c:v>2951097564.75</c:v>
                </c:pt>
                <c:pt idx="6">
                  <c:v>2963107544.25</c:v>
                </c:pt>
                <c:pt idx="7">
                  <c:v>2979725719.1666665</c:v>
                </c:pt>
                <c:pt idx="8">
                  <c:v>2991496363.6666665</c:v>
                </c:pt>
                <c:pt idx="9">
                  <c:v>2992586037</c:v>
                </c:pt>
                <c:pt idx="10">
                  <c:v>2997128273.5</c:v>
                </c:pt>
                <c:pt idx="11">
                  <c:v>2996870530.416667</c:v>
                </c:pt>
                <c:pt idx="12">
                  <c:v>3001011892.6666665</c:v>
                </c:pt>
                <c:pt idx="13">
                  <c:v>3008783362</c:v>
                </c:pt>
                <c:pt idx="14">
                  <c:v>3017059617.916667</c:v>
                </c:pt>
                <c:pt idx="15">
                  <c:v>3013673761.8333335</c:v>
                </c:pt>
                <c:pt idx="16">
                  <c:v>3016891875.5</c:v>
                </c:pt>
                <c:pt idx="17">
                  <c:v>3014305087.083333</c:v>
                </c:pt>
                <c:pt idx="18">
                  <c:v>3015471925.75</c:v>
                </c:pt>
                <c:pt idx="19">
                  <c:v>3002356821.8333335</c:v>
                </c:pt>
                <c:pt idx="20">
                  <c:v>3002707429.8333335</c:v>
                </c:pt>
                <c:pt idx="21">
                  <c:v>3016159678.5</c:v>
                </c:pt>
                <c:pt idx="22">
                  <c:v>3019397630.25</c:v>
                </c:pt>
                <c:pt idx="23">
                  <c:v>3026128365.5</c:v>
                </c:pt>
                <c:pt idx="24">
                  <c:v>3018626363.8333335</c:v>
                </c:pt>
                <c:pt idx="25">
                  <c:v>3013536767.8333335</c:v>
                </c:pt>
                <c:pt idx="26">
                  <c:v>3003992016.416667</c:v>
                </c:pt>
                <c:pt idx="27">
                  <c:v>3004518997.416667</c:v>
                </c:pt>
                <c:pt idx="28">
                  <c:v>3003145534.916667</c:v>
                </c:pt>
                <c:pt idx="29">
                  <c:v>2994197819.5</c:v>
                </c:pt>
                <c:pt idx="30">
                  <c:v>2982170238.75</c:v>
                </c:pt>
                <c:pt idx="31">
                  <c:v>2995963874</c:v>
                </c:pt>
                <c:pt idx="32">
                  <c:v>2974085047</c:v>
                </c:pt>
                <c:pt idx="33">
                  <c:v>2957170313.583333</c:v>
                </c:pt>
                <c:pt idx="34">
                  <c:v>2930359049.25</c:v>
                </c:pt>
                <c:pt idx="35">
                  <c:v>2881843767.083333</c:v>
                </c:pt>
                <c:pt idx="36">
                  <c:v>2852497484.1666665</c:v>
                </c:pt>
                <c:pt idx="37">
                  <c:v>2807383124.1666665</c:v>
                </c:pt>
                <c:pt idx="38">
                  <c:v>2768397134.416667</c:v>
                </c:pt>
                <c:pt idx="39">
                  <c:v>2726793912.1666665</c:v>
                </c:pt>
                <c:pt idx="40">
                  <c:v>2671586732.416667</c:v>
                </c:pt>
                <c:pt idx="41">
                  <c:v>2614853497.1666665</c:v>
                </c:pt>
                <c:pt idx="42">
                  <c:v>2566655096.3333335</c:v>
                </c:pt>
                <c:pt idx="43">
                  <c:v>2500869625.083333</c:v>
                </c:pt>
                <c:pt idx="44">
                  <c:v>2462129001</c:v>
                </c:pt>
                <c:pt idx="45">
                  <c:v>2418267583.25</c:v>
                </c:pt>
                <c:pt idx="46">
                  <c:v>2395768507.583333</c:v>
                </c:pt>
                <c:pt idx="47">
                  <c:v>2375327005.416667</c:v>
                </c:pt>
                <c:pt idx="48">
                  <c:v>2359274599.6666665</c:v>
                </c:pt>
                <c:pt idx="49">
                  <c:v>2350145931.25</c:v>
                </c:pt>
                <c:pt idx="50">
                  <c:v>2328529646.25</c:v>
                </c:pt>
                <c:pt idx="51">
                  <c:v>2335479927.6666665</c:v>
                </c:pt>
                <c:pt idx="52">
                  <c:v>2332754919.416667</c:v>
                </c:pt>
                <c:pt idx="53">
                  <c:v>2330774029</c:v>
                </c:pt>
                <c:pt idx="54">
                  <c:v>2340952215.25</c:v>
                </c:pt>
                <c:pt idx="55">
                  <c:v>2350041359.416667</c:v>
                </c:pt>
                <c:pt idx="56">
                  <c:v>2348298235.75</c:v>
                </c:pt>
                <c:pt idx="57">
                  <c:v>2353240504.8333335</c:v>
                </c:pt>
                <c:pt idx="58">
                  <c:v>2354884754.916667</c:v>
                </c:pt>
                <c:pt idx="59">
                  <c:v>2360993213.583333</c:v>
                </c:pt>
                <c:pt idx="60">
                  <c:v>2371624094.3333335</c:v>
                </c:pt>
                <c:pt idx="61">
                  <c:v>2377240988.1666665</c:v>
                </c:pt>
                <c:pt idx="62">
                  <c:v>2397171505.916667</c:v>
                </c:pt>
                <c:pt idx="63">
                  <c:v>2395358312.25</c:v>
                </c:pt>
                <c:pt idx="64">
                  <c:v>2406273140.583333</c:v>
                </c:pt>
                <c:pt idx="65">
                  <c:v>2422559439.75</c:v>
                </c:pt>
                <c:pt idx="66">
                  <c:v>2427670081.416667</c:v>
                </c:pt>
                <c:pt idx="67">
                  <c:v>2432437427.75</c:v>
                </c:pt>
                <c:pt idx="68">
                  <c:v>2452784815.083333</c:v>
                </c:pt>
                <c:pt idx="69">
                  <c:v>2470762446.416667</c:v>
                </c:pt>
                <c:pt idx="70">
                  <c:v>2487163004</c:v>
                </c:pt>
                <c:pt idx="71">
                  <c:v>2508782791.6666665</c:v>
                </c:pt>
                <c:pt idx="72">
                  <c:v>2515389159.083333</c:v>
                </c:pt>
                <c:pt idx="73">
                  <c:v>2535580275.5</c:v>
                </c:pt>
                <c:pt idx="74">
                  <c:v>2540029413.583333</c:v>
                </c:pt>
                <c:pt idx="75">
                  <c:v>2550091361.1666665</c:v>
                </c:pt>
                <c:pt idx="76">
                  <c:v>2570652311.1666665</c:v>
                </c:pt>
                <c:pt idx="77">
                  <c:v>2590073298.1666665</c:v>
                </c:pt>
                <c:pt idx="78">
                  <c:v>2600876432</c:v>
                </c:pt>
                <c:pt idx="79">
                  <c:v>2617039975.5</c:v>
                </c:pt>
                <c:pt idx="80">
                  <c:v>2627465052</c:v>
                </c:pt>
                <c:pt idx="81">
                  <c:v>2638441879.916667</c:v>
                </c:pt>
                <c:pt idx="82">
                  <c:v>2649094245.1666665</c:v>
                </c:pt>
                <c:pt idx="83">
                  <c:v>2664065184.583333</c:v>
                </c:pt>
                <c:pt idx="84">
                  <c:v>2679985655.25</c:v>
                </c:pt>
                <c:pt idx="85">
                  <c:v>2679843672.25</c:v>
                </c:pt>
                <c:pt idx="86">
                  <c:v>2695750313.8333335</c:v>
                </c:pt>
                <c:pt idx="87">
                  <c:v>2703833159.3333335</c:v>
                </c:pt>
                <c:pt idx="88">
                  <c:v>2714550841.5</c:v>
                </c:pt>
                <c:pt idx="89">
                  <c:v>2713888719.1666665</c:v>
                </c:pt>
                <c:pt idx="90">
                  <c:v>2724420358.083333</c:v>
                </c:pt>
                <c:pt idx="91">
                  <c:v>2732286774.916667</c:v>
                </c:pt>
                <c:pt idx="92">
                  <c:v>2755848430.5</c:v>
                </c:pt>
                <c:pt idx="93">
                  <c:v>2774180546.6666665</c:v>
                </c:pt>
                <c:pt idx="94">
                  <c:v>2786438094.25</c:v>
                </c:pt>
                <c:pt idx="95">
                  <c:v>2792944566.583333</c:v>
                </c:pt>
                <c:pt idx="96">
                  <c:v>2801553300.916667</c:v>
                </c:pt>
                <c:pt idx="97">
                  <c:v>2822563055.416667</c:v>
                </c:pt>
                <c:pt idx="98">
                  <c:v>2852656918</c:v>
                </c:pt>
                <c:pt idx="99">
                  <c:v>2870845242.1666665</c:v>
                </c:pt>
                <c:pt idx="100">
                  <c:v>2900988081.25</c:v>
                </c:pt>
                <c:pt idx="101">
                  <c:v>2920074307.916667</c:v>
                </c:pt>
                <c:pt idx="102">
                  <c:v>2939640717</c:v>
                </c:pt>
                <c:pt idx="103">
                  <c:v>2967068840.3333335</c:v>
                </c:pt>
                <c:pt idx="104">
                  <c:v>2982030847.75</c:v>
                </c:pt>
                <c:pt idx="105">
                  <c:v>2994658304.8333335</c:v>
                </c:pt>
                <c:pt idx="106">
                  <c:v>3012889361.416667</c:v>
                </c:pt>
                <c:pt idx="107">
                  <c:v>3042377218.416667</c:v>
                </c:pt>
                <c:pt idx="108">
                  <c:v>3061907953.3333335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7E-45FE-A175-ADE0CB9721FD}"/>
            </c:ext>
          </c:extLst>
        </c:ser>
        <c:ser>
          <c:idx val="4"/>
          <c:order val="1"/>
          <c:tx>
            <c:strRef>
              <c:f>'[Chart 2 in Microsoft PowerPoint]TRS'!$H$5</c:f>
              <c:strCache>
                <c:ptCount val="1"/>
                <c:pt idx="0">
                  <c:v>Washoe County</c:v>
                </c:pt>
              </c:strCache>
            </c:strRef>
          </c:tx>
          <c:spPr>
            <a:solidFill>
              <a:srgbClr val="FFFF00"/>
            </a:solidFill>
            <a:ln w="31750">
              <a:noFill/>
            </a:ln>
          </c:spPr>
          <c:cat>
            <c:numRef>
              <c:f>'[Chart 2 in Microsoft PowerPoint]TRS'!$A$54:$A$162</c:f>
              <c:numCache>
                <c:formatCode>[$-409]mmm\-yy;@</c:formatCode>
                <c:ptCount val="109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</c:numCache>
            </c:numRef>
          </c:cat>
          <c:val>
            <c:numRef>
              <c:f>'[Chart 2 in Microsoft PowerPoint]TRS'!$Q$54:$Q$162</c:f>
              <c:numCache>
                <c:formatCode>"$"#,##0</c:formatCode>
                <c:ptCount val="109"/>
                <c:pt idx="0">
                  <c:v>592477505</c:v>
                </c:pt>
                <c:pt idx="1">
                  <c:v>597140250.41666651</c:v>
                </c:pt>
                <c:pt idx="2">
                  <c:v>596511915.41666651</c:v>
                </c:pt>
                <c:pt idx="3">
                  <c:v>596877754.66666651</c:v>
                </c:pt>
                <c:pt idx="4">
                  <c:v>599893123.25</c:v>
                </c:pt>
                <c:pt idx="5">
                  <c:v>603416660.33333349</c:v>
                </c:pt>
                <c:pt idx="6">
                  <c:v>602765072.5</c:v>
                </c:pt>
                <c:pt idx="7">
                  <c:v>602690076.08333361</c:v>
                </c:pt>
                <c:pt idx="8">
                  <c:v>603927498</c:v>
                </c:pt>
                <c:pt idx="9">
                  <c:v>602890563.33333349</c:v>
                </c:pt>
                <c:pt idx="10">
                  <c:v>600468402.75</c:v>
                </c:pt>
                <c:pt idx="11">
                  <c:v>600995729.41666651</c:v>
                </c:pt>
                <c:pt idx="12">
                  <c:v>600644013.33333349</c:v>
                </c:pt>
                <c:pt idx="13">
                  <c:v>603626440.91666651</c:v>
                </c:pt>
                <c:pt idx="14">
                  <c:v>605980346</c:v>
                </c:pt>
                <c:pt idx="15">
                  <c:v>605905403.58333361</c:v>
                </c:pt>
                <c:pt idx="16">
                  <c:v>604982146.08333361</c:v>
                </c:pt>
                <c:pt idx="17">
                  <c:v>603209597</c:v>
                </c:pt>
                <c:pt idx="18">
                  <c:v>600382547.75</c:v>
                </c:pt>
                <c:pt idx="19">
                  <c:v>597848384.25</c:v>
                </c:pt>
                <c:pt idx="20">
                  <c:v>595729638.91666651</c:v>
                </c:pt>
                <c:pt idx="21">
                  <c:v>594751773</c:v>
                </c:pt>
                <c:pt idx="22">
                  <c:v>594046220.33333349</c:v>
                </c:pt>
                <c:pt idx="23">
                  <c:v>591528936.66666651</c:v>
                </c:pt>
                <c:pt idx="24">
                  <c:v>588474357.41666651</c:v>
                </c:pt>
                <c:pt idx="25">
                  <c:v>581420549</c:v>
                </c:pt>
                <c:pt idx="26">
                  <c:v>579909494.66666651</c:v>
                </c:pt>
                <c:pt idx="27">
                  <c:v>579466741.41666651</c:v>
                </c:pt>
                <c:pt idx="28">
                  <c:v>576394835.41666651</c:v>
                </c:pt>
                <c:pt idx="29">
                  <c:v>568641732.58333361</c:v>
                </c:pt>
                <c:pt idx="30">
                  <c:v>564422843.66666651</c:v>
                </c:pt>
                <c:pt idx="31">
                  <c:v>562136479.08333361</c:v>
                </c:pt>
                <c:pt idx="32">
                  <c:v>555446900.75</c:v>
                </c:pt>
                <c:pt idx="33">
                  <c:v>549008300.5</c:v>
                </c:pt>
                <c:pt idx="34">
                  <c:v>542653544.83333349</c:v>
                </c:pt>
                <c:pt idx="35">
                  <c:v>532562962.83333325</c:v>
                </c:pt>
                <c:pt idx="36">
                  <c:v>525826658</c:v>
                </c:pt>
                <c:pt idx="37">
                  <c:v>518520508.08333325</c:v>
                </c:pt>
                <c:pt idx="38">
                  <c:v>504828971.66666675</c:v>
                </c:pt>
                <c:pt idx="39">
                  <c:v>494422903.58333325</c:v>
                </c:pt>
                <c:pt idx="40">
                  <c:v>485089990.66666675</c:v>
                </c:pt>
                <c:pt idx="41">
                  <c:v>475649256.83333325</c:v>
                </c:pt>
                <c:pt idx="42">
                  <c:v>469054107.5</c:v>
                </c:pt>
                <c:pt idx="43">
                  <c:v>460456055.66666675</c:v>
                </c:pt>
                <c:pt idx="44">
                  <c:v>450845742.33333325</c:v>
                </c:pt>
                <c:pt idx="45">
                  <c:v>446663402.91666669</c:v>
                </c:pt>
                <c:pt idx="46">
                  <c:v>441718707.25</c:v>
                </c:pt>
                <c:pt idx="47">
                  <c:v>437528601.33333325</c:v>
                </c:pt>
                <c:pt idx="48">
                  <c:v>435956503.91666669</c:v>
                </c:pt>
                <c:pt idx="49">
                  <c:v>434497821.16666675</c:v>
                </c:pt>
                <c:pt idx="50">
                  <c:v>435200537.66666675</c:v>
                </c:pt>
                <c:pt idx="51">
                  <c:v>432690062.58333325</c:v>
                </c:pt>
                <c:pt idx="52">
                  <c:v>431303433.41666669</c:v>
                </c:pt>
                <c:pt idx="53">
                  <c:v>431415145.33333325</c:v>
                </c:pt>
                <c:pt idx="54">
                  <c:v>432502827.16666675</c:v>
                </c:pt>
                <c:pt idx="55">
                  <c:v>431957836.41666669</c:v>
                </c:pt>
                <c:pt idx="56">
                  <c:v>432863462.91666669</c:v>
                </c:pt>
                <c:pt idx="57">
                  <c:v>431569763.16666675</c:v>
                </c:pt>
                <c:pt idx="58">
                  <c:v>432394298.91666669</c:v>
                </c:pt>
                <c:pt idx="59">
                  <c:v>434802530.08333325</c:v>
                </c:pt>
                <c:pt idx="60">
                  <c:v>434882103.91666669</c:v>
                </c:pt>
                <c:pt idx="61">
                  <c:v>433913708.91666669</c:v>
                </c:pt>
                <c:pt idx="62">
                  <c:v>434700192.16666675</c:v>
                </c:pt>
                <c:pt idx="63">
                  <c:v>438066289.58333325</c:v>
                </c:pt>
                <c:pt idx="64">
                  <c:v>439485949</c:v>
                </c:pt>
                <c:pt idx="65">
                  <c:v>440244604.5</c:v>
                </c:pt>
                <c:pt idx="66">
                  <c:v>440889716.5</c:v>
                </c:pt>
                <c:pt idx="67">
                  <c:v>441693987.08333325</c:v>
                </c:pt>
                <c:pt idx="68">
                  <c:v>441178074.08333325</c:v>
                </c:pt>
                <c:pt idx="69">
                  <c:v>446315417</c:v>
                </c:pt>
                <c:pt idx="70">
                  <c:v>448127213.41666669</c:v>
                </c:pt>
                <c:pt idx="71">
                  <c:v>450891238.25</c:v>
                </c:pt>
                <c:pt idx="72">
                  <c:v>452781796.58333325</c:v>
                </c:pt>
                <c:pt idx="73">
                  <c:v>455977252.58333325</c:v>
                </c:pt>
                <c:pt idx="74">
                  <c:v>457097010.75</c:v>
                </c:pt>
                <c:pt idx="75">
                  <c:v>457173803.08333325</c:v>
                </c:pt>
                <c:pt idx="76">
                  <c:v>458994126.66666675</c:v>
                </c:pt>
                <c:pt idx="77">
                  <c:v>460217077</c:v>
                </c:pt>
                <c:pt idx="78">
                  <c:v>462364811.5</c:v>
                </c:pt>
                <c:pt idx="79">
                  <c:v>466462202</c:v>
                </c:pt>
                <c:pt idx="80">
                  <c:v>469872902</c:v>
                </c:pt>
                <c:pt idx="81">
                  <c:v>469088174.08333325</c:v>
                </c:pt>
                <c:pt idx="82">
                  <c:v>471070376.83333325</c:v>
                </c:pt>
                <c:pt idx="83">
                  <c:v>468810251.16666675</c:v>
                </c:pt>
                <c:pt idx="84">
                  <c:v>471251204.66666675</c:v>
                </c:pt>
                <c:pt idx="85">
                  <c:v>473932429.83333325</c:v>
                </c:pt>
                <c:pt idx="86">
                  <c:v>476674336.91666669</c:v>
                </c:pt>
                <c:pt idx="87">
                  <c:v>479822515.25</c:v>
                </c:pt>
                <c:pt idx="88">
                  <c:v>482901036.16666675</c:v>
                </c:pt>
                <c:pt idx="89">
                  <c:v>485393844.66666675</c:v>
                </c:pt>
                <c:pt idx="90">
                  <c:v>488619344.25</c:v>
                </c:pt>
                <c:pt idx="91">
                  <c:v>491480159.33333325</c:v>
                </c:pt>
                <c:pt idx="92">
                  <c:v>495840209.66666675</c:v>
                </c:pt>
                <c:pt idx="93">
                  <c:v>499394160.58333325</c:v>
                </c:pt>
                <c:pt idx="94">
                  <c:v>503146691.58333325</c:v>
                </c:pt>
                <c:pt idx="95">
                  <c:v>509158137.5</c:v>
                </c:pt>
                <c:pt idx="96">
                  <c:v>511816135.83333325</c:v>
                </c:pt>
                <c:pt idx="97">
                  <c:v>515661222.75</c:v>
                </c:pt>
                <c:pt idx="98">
                  <c:v>520405972.08333325</c:v>
                </c:pt>
                <c:pt idx="99">
                  <c:v>522797985.16666675</c:v>
                </c:pt>
                <c:pt idx="100">
                  <c:v>527681765</c:v>
                </c:pt>
                <c:pt idx="101">
                  <c:v>530890377.83333325</c:v>
                </c:pt>
                <c:pt idx="102">
                  <c:v>533759907.08333325</c:v>
                </c:pt>
                <c:pt idx="103">
                  <c:v>535407973.75</c:v>
                </c:pt>
                <c:pt idx="104">
                  <c:v>537280853.25</c:v>
                </c:pt>
                <c:pt idx="105">
                  <c:v>541844377</c:v>
                </c:pt>
                <c:pt idx="106">
                  <c:v>545554052.66666651</c:v>
                </c:pt>
                <c:pt idx="107">
                  <c:v>549830659.75</c:v>
                </c:pt>
                <c:pt idx="108">
                  <c:v>554612254.25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7E-45FE-A175-ADE0CB9721FD}"/>
            </c:ext>
          </c:extLst>
        </c:ser>
        <c:ser>
          <c:idx val="0"/>
          <c:order val="2"/>
          <c:tx>
            <c:strRef>
              <c:f>'[Chart 2 in Microsoft PowerPoint]TRS'!$O$5</c:f>
              <c:strCache>
                <c:ptCount val="1"/>
                <c:pt idx="0">
                  <c:v>Balance of Nevada</c:v>
                </c:pt>
              </c:strCache>
            </c:strRef>
          </c:tx>
          <c:spPr>
            <a:solidFill>
              <a:srgbClr val="000080"/>
            </a:solidFill>
            <a:ln w="31750">
              <a:noFill/>
            </a:ln>
          </c:spPr>
          <c:cat>
            <c:numRef>
              <c:f>'[Chart 2 in Microsoft PowerPoint]TRS'!$A$54:$A$162</c:f>
              <c:numCache>
                <c:formatCode>[$-409]mmm\-yy;@</c:formatCode>
                <c:ptCount val="109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</c:numCache>
            </c:numRef>
          </c:cat>
          <c:val>
            <c:numRef>
              <c:f>'[Chart 2 in Microsoft PowerPoint]TRS'!$O$54:$O$162</c:f>
              <c:numCache>
                <c:formatCode>"$"#,##0</c:formatCode>
                <c:ptCount val="109"/>
                <c:pt idx="0">
                  <c:v>482240249.08333325</c:v>
                </c:pt>
                <c:pt idx="1">
                  <c:v>485152249.41666669</c:v>
                </c:pt>
                <c:pt idx="2">
                  <c:v>483239830.25</c:v>
                </c:pt>
                <c:pt idx="3">
                  <c:v>479264848.83333325</c:v>
                </c:pt>
                <c:pt idx="4">
                  <c:v>495922438.58333325</c:v>
                </c:pt>
                <c:pt idx="5">
                  <c:v>493910418.58333325</c:v>
                </c:pt>
                <c:pt idx="6">
                  <c:v>500642644.66666675</c:v>
                </c:pt>
                <c:pt idx="7">
                  <c:v>503710094.66666675</c:v>
                </c:pt>
                <c:pt idx="8">
                  <c:v>501610734.33333325</c:v>
                </c:pt>
                <c:pt idx="9">
                  <c:v>497290766.58333325</c:v>
                </c:pt>
                <c:pt idx="10">
                  <c:v>497879511.83333325</c:v>
                </c:pt>
                <c:pt idx="11">
                  <c:v>503122041.33333325</c:v>
                </c:pt>
                <c:pt idx="12">
                  <c:v>504689176.08333325</c:v>
                </c:pt>
                <c:pt idx="13">
                  <c:v>507912712.5</c:v>
                </c:pt>
                <c:pt idx="14">
                  <c:v>512009266.08333325</c:v>
                </c:pt>
                <c:pt idx="15">
                  <c:v>513126413.41666669</c:v>
                </c:pt>
                <c:pt idx="16">
                  <c:v>498157227.16666675</c:v>
                </c:pt>
                <c:pt idx="17">
                  <c:v>501460908.08333325</c:v>
                </c:pt>
                <c:pt idx="18">
                  <c:v>494112756.41666669</c:v>
                </c:pt>
                <c:pt idx="19">
                  <c:v>489771715.66666675</c:v>
                </c:pt>
                <c:pt idx="20">
                  <c:v>486050884.91666669</c:v>
                </c:pt>
                <c:pt idx="21">
                  <c:v>487162010.5</c:v>
                </c:pt>
                <c:pt idx="22">
                  <c:v>480332049.41666669</c:v>
                </c:pt>
                <c:pt idx="23">
                  <c:v>472228127.83333325</c:v>
                </c:pt>
                <c:pt idx="24">
                  <c:v>467740387.5</c:v>
                </c:pt>
                <c:pt idx="25">
                  <c:v>462755302.16666675</c:v>
                </c:pt>
                <c:pt idx="26">
                  <c:v>459272710.5</c:v>
                </c:pt>
                <c:pt idx="27">
                  <c:v>460202861.41666669</c:v>
                </c:pt>
                <c:pt idx="28">
                  <c:v>459370214.41666669</c:v>
                </c:pt>
                <c:pt idx="29">
                  <c:v>453564526.58333325</c:v>
                </c:pt>
                <c:pt idx="30">
                  <c:v>452429730.16666675</c:v>
                </c:pt>
                <c:pt idx="31">
                  <c:v>451027957.5</c:v>
                </c:pt>
                <c:pt idx="32">
                  <c:v>451923775.08333325</c:v>
                </c:pt>
                <c:pt idx="33">
                  <c:v>454558382.58333325</c:v>
                </c:pt>
                <c:pt idx="34">
                  <c:v>453196586.58333325</c:v>
                </c:pt>
                <c:pt idx="35">
                  <c:v>448501340.66666675</c:v>
                </c:pt>
                <c:pt idx="36">
                  <c:v>446802359.25</c:v>
                </c:pt>
                <c:pt idx="37">
                  <c:v>442112725.16666675</c:v>
                </c:pt>
                <c:pt idx="38">
                  <c:v>435662501.83333325</c:v>
                </c:pt>
                <c:pt idx="39">
                  <c:v>429170045.83333325</c:v>
                </c:pt>
                <c:pt idx="40">
                  <c:v>422366513.08333325</c:v>
                </c:pt>
                <c:pt idx="41">
                  <c:v>416715107.5</c:v>
                </c:pt>
                <c:pt idx="42">
                  <c:v>412255476.25</c:v>
                </c:pt>
                <c:pt idx="43">
                  <c:v>405152476.33333325</c:v>
                </c:pt>
                <c:pt idx="44">
                  <c:v>396611036</c:v>
                </c:pt>
                <c:pt idx="45">
                  <c:v>389409270.08333325</c:v>
                </c:pt>
                <c:pt idx="46">
                  <c:v>386123843.16666675</c:v>
                </c:pt>
                <c:pt idx="47">
                  <c:v>389068026.83333325</c:v>
                </c:pt>
                <c:pt idx="48">
                  <c:v>385989937.25</c:v>
                </c:pt>
                <c:pt idx="49">
                  <c:v>385618735.08333325</c:v>
                </c:pt>
                <c:pt idx="50">
                  <c:v>384337132.41666669</c:v>
                </c:pt>
                <c:pt idx="51">
                  <c:v>385337045.16666675</c:v>
                </c:pt>
                <c:pt idx="52">
                  <c:v>384522630.25</c:v>
                </c:pt>
                <c:pt idx="53">
                  <c:v>385483057.08333325</c:v>
                </c:pt>
                <c:pt idx="54">
                  <c:v>387895901.66666675</c:v>
                </c:pt>
                <c:pt idx="55">
                  <c:v>391776006.33333325</c:v>
                </c:pt>
                <c:pt idx="56">
                  <c:v>398233539.66666675</c:v>
                </c:pt>
                <c:pt idx="57">
                  <c:v>400299939.41666669</c:v>
                </c:pt>
                <c:pt idx="58">
                  <c:v>404567343.83333325</c:v>
                </c:pt>
                <c:pt idx="59">
                  <c:v>430042949.75</c:v>
                </c:pt>
                <c:pt idx="60">
                  <c:v>434851961.5</c:v>
                </c:pt>
                <c:pt idx="61">
                  <c:v>440201393.58333325</c:v>
                </c:pt>
                <c:pt idx="62">
                  <c:v>446096839.91666669</c:v>
                </c:pt>
                <c:pt idx="63">
                  <c:v>450730600.16666675</c:v>
                </c:pt>
                <c:pt idx="64">
                  <c:v>457308188.66666675</c:v>
                </c:pt>
                <c:pt idx="65">
                  <c:v>465113526.08333325</c:v>
                </c:pt>
                <c:pt idx="66">
                  <c:v>472032014.91666669</c:v>
                </c:pt>
                <c:pt idx="67">
                  <c:v>481801847.83333325</c:v>
                </c:pt>
                <c:pt idx="68">
                  <c:v>490213603.33333325</c:v>
                </c:pt>
                <c:pt idx="69">
                  <c:v>498712579.41666669</c:v>
                </c:pt>
                <c:pt idx="70">
                  <c:v>505182304.75</c:v>
                </c:pt>
                <c:pt idx="71">
                  <c:v>493499740.75</c:v>
                </c:pt>
                <c:pt idx="72">
                  <c:v>497131924.08333325</c:v>
                </c:pt>
                <c:pt idx="73">
                  <c:v>498668752.5</c:v>
                </c:pt>
                <c:pt idx="74">
                  <c:v>514908155.08333325</c:v>
                </c:pt>
                <c:pt idx="75">
                  <c:v>519172687.66666675</c:v>
                </c:pt>
                <c:pt idx="76">
                  <c:v>526017302</c:v>
                </c:pt>
                <c:pt idx="77">
                  <c:v>529271937.33333325</c:v>
                </c:pt>
                <c:pt idx="78">
                  <c:v>529526045.58333325</c:v>
                </c:pt>
                <c:pt idx="79">
                  <c:v>530851211.5</c:v>
                </c:pt>
                <c:pt idx="80">
                  <c:v>529631483.08333325</c:v>
                </c:pt>
                <c:pt idx="81">
                  <c:v>532134257.16666675</c:v>
                </c:pt>
                <c:pt idx="82">
                  <c:v>539703693.08333361</c:v>
                </c:pt>
                <c:pt idx="83">
                  <c:v>537655726.08333361</c:v>
                </c:pt>
                <c:pt idx="84">
                  <c:v>543768818.41666651</c:v>
                </c:pt>
                <c:pt idx="85">
                  <c:v>552603558.33333349</c:v>
                </c:pt>
                <c:pt idx="86">
                  <c:v>550310391.83333349</c:v>
                </c:pt>
                <c:pt idx="87">
                  <c:v>560539877.33333349</c:v>
                </c:pt>
                <c:pt idx="88">
                  <c:v>565608707.33333349</c:v>
                </c:pt>
                <c:pt idx="89">
                  <c:v>567668137.25</c:v>
                </c:pt>
                <c:pt idx="90">
                  <c:v>572353298</c:v>
                </c:pt>
                <c:pt idx="91">
                  <c:v>572880584.58333361</c:v>
                </c:pt>
                <c:pt idx="92">
                  <c:v>573036339.41666651</c:v>
                </c:pt>
                <c:pt idx="93">
                  <c:v>569913590.25</c:v>
                </c:pt>
                <c:pt idx="94">
                  <c:v>560127814.08333361</c:v>
                </c:pt>
                <c:pt idx="95">
                  <c:v>553623952.41666651</c:v>
                </c:pt>
                <c:pt idx="96">
                  <c:v>548419106.16666651</c:v>
                </c:pt>
                <c:pt idx="97">
                  <c:v>536451128.33333325</c:v>
                </c:pt>
                <c:pt idx="98">
                  <c:v>528717280.25</c:v>
                </c:pt>
                <c:pt idx="99">
                  <c:v>517774821.5</c:v>
                </c:pt>
                <c:pt idx="100">
                  <c:v>482748202.58333325</c:v>
                </c:pt>
                <c:pt idx="101">
                  <c:v>476063999.83333325</c:v>
                </c:pt>
                <c:pt idx="102">
                  <c:v>473517840</c:v>
                </c:pt>
                <c:pt idx="103">
                  <c:v>468146870.91666669</c:v>
                </c:pt>
                <c:pt idx="104">
                  <c:v>464715663.5</c:v>
                </c:pt>
                <c:pt idx="105">
                  <c:v>463285561.91666669</c:v>
                </c:pt>
                <c:pt idx="106">
                  <c:v>462546578.91666669</c:v>
                </c:pt>
                <c:pt idx="107">
                  <c:v>466370195</c:v>
                </c:pt>
                <c:pt idx="108">
                  <c:v>466430407.41666669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7E-45FE-A175-ADE0CB972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315136"/>
        <c:axId val="122316672"/>
      </c:areaChart>
      <c:dateAx>
        <c:axId val="122315136"/>
        <c:scaling>
          <c:orientation val="minMax"/>
        </c:scaling>
        <c:delete val="0"/>
        <c:axPos val="b"/>
        <c:numFmt formatCode="[$-409]mmm\-yy;@" sourceLinked="1"/>
        <c:majorTickMark val="in"/>
        <c:minorTickMark val="none"/>
        <c:tickLblPos val="low"/>
        <c:txPr>
          <a:bodyPr rot="-2700000"/>
          <a:lstStyle/>
          <a:p>
            <a:pPr>
              <a:defRPr/>
            </a:pPr>
            <a:endParaRPr lang="en-US"/>
          </a:p>
        </c:txPr>
        <c:crossAx val="122316672"/>
        <c:crosses val="autoZero"/>
        <c:auto val="1"/>
        <c:lblOffset val="100"/>
        <c:baseTimeUnit val="months"/>
        <c:majorUnit val="12"/>
        <c:majorTimeUnit val="months"/>
        <c:minorUnit val="6"/>
      </c:dateAx>
      <c:valAx>
        <c:axId val="122316672"/>
        <c:scaling>
          <c:orientation val="minMax"/>
          <c:min val="350000000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122315136"/>
        <c:crosses val="autoZero"/>
        <c:crossBetween val="midCat"/>
        <c:dispUnits>
          <c:builtInUnit val="millions"/>
          <c:dispUnitsLbl>
            <c:layout>
              <c:manualLayout>
                <c:xMode val="edge"/>
                <c:yMode val="edge"/>
                <c:x val="8.1937710309768676E-3"/>
                <c:y val="0.38478278980733771"/>
              </c:manualLayout>
            </c:layout>
          </c:dispUnitsLbl>
        </c:dispUnits>
      </c:valAx>
    </c:plotArea>
    <c:legend>
      <c:legendPos val="r"/>
      <c:layout>
        <c:manualLayout>
          <c:xMode val="edge"/>
          <c:yMode val="edge"/>
          <c:x val="0.12575532225138525"/>
          <c:y val="0.66090942358166782"/>
          <c:w val="0.58971689436256369"/>
          <c:h val="9.3642531462413386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900" b="1">
          <a:latin typeface="+mn-lt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990970679947062"/>
          <c:y val="3.3022494784305807E-2"/>
          <c:w val="0.82817955447876712"/>
          <c:h val="0.78194276196244683"/>
        </c:manualLayout>
      </c:layout>
      <c:areaChart>
        <c:grouping val="stacked"/>
        <c:varyColors val="0"/>
        <c:ser>
          <c:idx val="0"/>
          <c:order val="0"/>
          <c:tx>
            <c:strRef>
              <c:f>'[Chart in Microsoft PowerPoint]Gaming Revenue'!$H$5:$M$5</c:f>
              <c:strCache>
                <c:ptCount val="1"/>
                <c:pt idx="0">
                  <c:v>Clark County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  <a:ln w="31750">
              <a:noFill/>
            </a:ln>
          </c:spPr>
          <c:cat>
            <c:numRef>
              <c:f>'[Chart in Microsoft PowerPoint]Gaming Revenue'!$A$56:$A$164</c:f>
              <c:numCache>
                <c:formatCode>[$-409]mmm\-yy;@</c:formatCode>
                <c:ptCount val="109"/>
                <c:pt idx="0">
                  <c:v>38749</c:v>
                </c:pt>
                <c:pt idx="1">
                  <c:v>38777</c:v>
                </c:pt>
                <c:pt idx="2">
                  <c:v>38808</c:v>
                </c:pt>
                <c:pt idx="3">
                  <c:v>38838</c:v>
                </c:pt>
                <c:pt idx="4">
                  <c:v>38869</c:v>
                </c:pt>
                <c:pt idx="5">
                  <c:v>38899</c:v>
                </c:pt>
                <c:pt idx="6">
                  <c:v>38930</c:v>
                </c:pt>
                <c:pt idx="7">
                  <c:v>38961</c:v>
                </c:pt>
                <c:pt idx="8">
                  <c:v>38991</c:v>
                </c:pt>
                <c:pt idx="9">
                  <c:v>39022</c:v>
                </c:pt>
                <c:pt idx="10">
                  <c:v>39052</c:v>
                </c:pt>
                <c:pt idx="11">
                  <c:v>39083</c:v>
                </c:pt>
                <c:pt idx="12">
                  <c:v>39114</c:v>
                </c:pt>
                <c:pt idx="13">
                  <c:v>39142</c:v>
                </c:pt>
                <c:pt idx="14">
                  <c:v>39173</c:v>
                </c:pt>
                <c:pt idx="15">
                  <c:v>39203</c:v>
                </c:pt>
                <c:pt idx="16">
                  <c:v>39234</c:v>
                </c:pt>
                <c:pt idx="17">
                  <c:v>39264</c:v>
                </c:pt>
                <c:pt idx="18">
                  <c:v>39295</c:v>
                </c:pt>
                <c:pt idx="19">
                  <c:v>39326</c:v>
                </c:pt>
                <c:pt idx="20">
                  <c:v>39356</c:v>
                </c:pt>
                <c:pt idx="21">
                  <c:v>39387</c:v>
                </c:pt>
                <c:pt idx="22">
                  <c:v>39417</c:v>
                </c:pt>
                <c:pt idx="23">
                  <c:v>39448</c:v>
                </c:pt>
                <c:pt idx="24">
                  <c:v>39479</c:v>
                </c:pt>
                <c:pt idx="25">
                  <c:v>39508</c:v>
                </c:pt>
                <c:pt idx="26">
                  <c:v>39539</c:v>
                </c:pt>
                <c:pt idx="27">
                  <c:v>39569</c:v>
                </c:pt>
                <c:pt idx="28">
                  <c:v>39600</c:v>
                </c:pt>
                <c:pt idx="29">
                  <c:v>39630</c:v>
                </c:pt>
                <c:pt idx="30">
                  <c:v>39661</c:v>
                </c:pt>
                <c:pt idx="31">
                  <c:v>39692</c:v>
                </c:pt>
                <c:pt idx="32">
                  <c:v>39722</c:v>
                </c:pt>
                <c:pt idx="33">
                  <c:v>39753</c:v>
                </c:pt>
                <c:pt idx="34">
                  <c:v>39783</c:v>
                </c:pt>
                <c:pt idx="35">
                  <c:v>39814</c:v>
                </c:pt>
                <c:pt idx="36">
                  <c:v>39845</c:v>
                </c:pt>
                <c:pt idx="37">
                  <c:v>39873</c:v>
                </c:pt>
                <c:pt idx="38">
                  <c:v>39904</c:v>
                </c:pt>
                <c:pt idx="39">
                  <c:v>39934</c:v>
                </c:pt>
                <c:pt idx="40">
                  <c:v>39965</c:v>
                </c:pt>
                <c:pt idx="41">
                  <c:v>39995</c:v>
                </c:pt>
                <c:pt idx="42">
                  <c:v>40026</c:v>
                </c:pt>
                <c:pt idx="43">
                  <c:v>40057</c:v>
                </c:pt>
                <c:pt idx="44">
                  <c:v>40087</c:v>
                </c:pt>
                <c:pt idx="45">
                  <c:v>40118</c:v>
                </c:pt>
                <c:pt idx="46">
                  <c:v>40148</c:v>
                </c:pt>
                <c:pt idx="47">
                  <c:v>40179</c:v>
                </c:pt>
                <c:pt idx="48">
                  <c:v>40210</c:v>
                </c:pt>
                <c:pt idx="49">
                  <c:v>40238</c:v>
                </c:pt>
                <c:pt idx="50">
                  <c:v>40269</c:v>
                </c:pt>
                <c:pt idx="51">
                  <c:v>40299</c:v>
                </c:pt>
                <c:pt idx="52">
                  <c:v>40330</c:v>
                </c:pt>
                <c:pt idx="53">
                  <c:v>40360</c:v>
                </c:pt>
                <c:pt idx="54">
                  <c:v>40391</c:v>
                </c:pt>
                <c:pt idx="55">
                  <c:v>40422</c:v>
                </c:pt>
                <c:pt idx="56">
                  <c:v>40452</c:v>
                </c:pt>
                <c:pt idx="57">
                  <c:v>40483</c:v>
                </c:pt>
                <c:pt idx="58">
                  <c:v>40513</c:v>
                </c:pt>
                <c:pt idx="59">
                  <c:v>40544</c:v>
                </c:pt>
                <c:pt idx="60">
                  <c:v>40575</c:v>
                </c:pt>
                <c:pt idx="61">
                  <c:v>40603</c:v>
                </c:pt>
                <c:pt idx="62">
                  <c:v>40634</c:v>
                </c:pt>
                <c:pt idx="63">
                  <c:v>40664</c:v>
                </c:pt>
                <c:pt idx="64">
                  <c:v>40695</c:v>
                </c:pt>
                <c:pt idx="65">
                  <c:v>40725</c:v>
                </c:pt>
                <c:pt idx="66">
                  <c:v>40756</c:v>
                </c:pt>
                <c:pt idx="67">
                  <c:v>40787</c:v>
                </c:pt>
                <c:pt idx="68">
                  <c:v>40817</c:v>
                </c:pt>
                <c:pt idx="69">
                  <c:v>40848</c:v>
                </c:pt>
                <c:pt idx="70">
                  <c:v>40878</c:v>
                </c:pt>
                <c:pt idx="71">
                  <c:v>40909</c:v>
                </c:pt>
                <c:pt idx="72">
                  <c:v>40940</c:v>
                </c:pt>
                <c:pt idx="73">
                  <c:v>40969</c:v>
                </c:pt>
                <c:pt idx="74">
                  <c:v>41000</c:v>
                </c:pt>
                <c:pt idx="75">
                  <c:v>41030</c:v>
                </c:pt>
                <c:pt idx="76">
                  <c:v>41061</c:v>
                </c:pt>
                <c:pt idx="77">
                  <c:v>41091</c:v>
                </c:pt>
                <c:pt idx="78">
                  <c:v>41122</c:v>
                </c:pt>
                <c:pt idx="79">
                  <c:v>41153</c:v>
                </c:pt>
                <c:pt idx="80">
                  <c:v>41183</c:v>
                </c:pt>
                <c:pt idx="81">
                  <c:v>41214</c:v>
                </c:pt>
                <c:pt idx="82">
                  <c:v>41244</c:v>
                </c:pt>
                <c:pt idx="83">
                  <c:v>41275</c:v>
                </c:pt>
                <c:pt idx="84">
                  <c:v>41306</c:v>
                </c:pt>
                <c:pt idx="85">
                  <c:v>41334</c:v>
                </c:pt>
                <c:pt idx="86">
                  <c:v>41365</c:v>
                </c:pt>
                <c:pt idx="87">
                  <c:v>41395</c:v>
                </c:pt>
                <c:pt idx="88">
                  <c:v>41426</c:v>
                </c:pt>
                <c:pt idx="89">
                  <c:v>41456</c:v>
                </c:pt>
                <c:pt idx="90">
                  <c:v>41487</c:v>
                </c:pt>
                <c:pt idx="91">
                  <c:v>41518</c:v>
                </c:pt>
                <c:pt idx="92">
                  <c:v>41548</c:v>
                </c:pt>
                <c:pt idx="93">
                  <c:v>41579</c:v>
                </c:pt>
                <c:pt idx="94">
                  <c:v>41609</c:v>
                </c:pt>
                <c:pt idx="95">
                  <c:v>41640</c:v>
                </c:pt>
                <c:pt idx="96">
                  <c:v>41671</c:v>
                </c:pt>
                <c:pt idx="97">
                  <c:v>41699</c:v>
                </c:pt>
                <c:pt idx="98">
                  <c:v>41730</c:v>
                </c:pt>
                <c:pt idx="99">
                  <c:v>41760</c:v>
                </c:pt>
                <c:pt idx="100">
                  <c:v>41791</c:v>
                </c:pt>
                <c:pt idx="101">
                  <c:v>41821</c:v>
                </c:pt>
                <c:pt idx="102">
                  <c:v>41852</c:v>
                </c:pt>
                <c:pt idx="103">
                  <c:v>41883</c:v>
                </c:pt>
                <c:pt idx="104">
                  <c:v>41913</c:v>
                </c:pt>
                <c:pt idx="105">
                  <c:v>41944</c:v>
                </c:pt>
                <c:pt idx="106">
                  <c:v>41974</c:v>
                </c:pt>
                <c:pt idx="107">
                  <c:v>42005</c:v>
                </c:pt>
                <c:pt idx="108">
                  <c:v>42036</c:v>
                </c:pt>
              </c:numCache>
            </c:numRef>
          </c:cat>
          <c:val>
            <c:numRef>
              <c:f>'[Chart in Microsoft PowerPoint]Gaming Revenue'!$T$56:$T$164</c:f>
              <c:numCache>
                <c:formatCode>"$"#,##0</c:formatCode>
                <c:ptCount val="109"/>
                <c:pt idx="0">
                  <c:v>775385335.6266669</c:v>
                </c:pt>
                <c:pt idx="1">
                  <c:v>779327724.80583334</c:v>
                </c:pt>
                <c:pt idx="2">
                  <c:v>787116777.3233335</c:v>
                </c:pt>
                <c:pt idx="3">
                  <c:v>793259735.15666676</c:v>
                </c:pt>
                <c:pt idx="4">
                  <c:v>789067303.03166652</c:v>
                </c:pt>
                <c:pt idx="5">
                  <c:v>795601070.07166672</c:v>
                </c:pt>
                <c:pt idx="6">
                  <c:v>798364724.9224999</c:v>
                </c:pt>
                <c:pt idx="7">
                  <c:v>795277387.12333345</c:v>
                </c:pt>
                <c:pt idx="8">
                  <c:v>799020841.37333345</c:v>
                </c:pt>
                <c:pt idx="9">
                  <c:v>805682574.15333343</c:v>
                </c:pt>
                <c:pt idx="10">
                  <c:v>813987589.02166653</c:v>
                </c:pt>
                <c:pt idx="11">
                  <c:v>812368401.22583342</c:v>
                </c:pt>
                <c:pt idx="12">
                  <c:v>811856171.89833343</c:v>
                </c:pt>
                <c:pt idx="13">
                  <c:v>810316300.70416677</c:v>
                </c:pt>
                <c:pt idx="14">
                  <c:v>815650096.43083334</c:v>
                </c:pt>
                <c:pt idx="15">
                  <c:v>817424392.44499993</c:v>
                </c:pt>
                <c:pt idx="16">
                  <c:v>820123644.75749993</c:v>
                </c:pt>
                <c:pt idx="17">
                  <c:v>828275797.00250006</c:v>
                </c:pt>
                <c:pt idx="18">
                  <c:v>825080191.51749992</c:v>
                </c:pt>
                <c:pt idx="19">
                  <c:v>832197853.07500029</c:v>
                </c:pt>
                <c:pt idx="20">
                  <c:v>834410697.0583334</c:v>
                </c:pt>
                <c:pt idx="21">
                  <c:v>826466201.5983336</c:v>
                </c:pt>
                <c:pt idx="22">
                  <c:v>829100532.99249983</c:v>
                </c:pt>
                <c:pt idx="23">
                  <c:v>826565379.76333344</c:v>
                </c:pt>
                <c:pt idx="24">
                  <c:v>823553752.49249983</c:v>
                </c:pt>
                <c:pt idx="25">
                  <c:v>822144255.39416647</c:v>
                </c:pt>
                <c:pt idx="26">
                  <c:v>818615363.98583341</c:v>
                </c:pt>
                <c:pt idx="27">
                  <c:v>805513810.75083315</c:v>
                </c:pt>
                <c:pt idx="28">
                  <c:v>806846181.2591666</c:v>
                </c:pt>
                <c:pt idx="29">
                  <c:v>796340710.2791667</c:v>
                </c:pt>
                <c:pt idx="30">
                  <c:v>789502885.94749999</c:v>
                </c:pt>
                <c:pt idx="31">
                  <c:v>784773791.88916659</c:v>
                </c:pt>
                <c:pt idx="32">
                  <c:v>770210589.69666672</c:v>
                </c:pt>
                <c:pt idx="33">
                  <c:v>761053039.04416656</c:v>
                </c:pt>
                <c:pt idx="34">
                  <c:v>752035896.15999997</c:v>
                </c:pt>
                <c:pt idx="35">
                  <c:v>738611344.86999977</c:v>
                </c:pt>
                <c:pt idx="36">
                  <c:v>730678665.80749989</c:v>
                </c:pt>
                <c:pt idx="37">
                  <c:v>723686147.14166677</c:v>
                </c:pt>
                <c:pt idx="38">
                  <c:v>714686696.83749986</c:v>
                </c:pt>
                <c:pt idx="39">
                  <c:v>707334675.38083351</c:v>
                </c:pt>
                <c:pt idx="40">
                  <c:v>697215305.9733336</c:v>
                </c:pt>
                <c:pt idx="41">
                  <c:v>688548863.11250007</c:v>
                </c:pt>
                <c:pt idx="42">
                  <c:v>681303406.93166649</c:v>
                </c:pt>
                <c:pt idx="43">
                  <c:v>672820389.9908334</c:v>
                </c:pt>
                <c:pt idx="44">
                  <c:v>663743700.26916659</c:v>
                </c:pt>
                <c:pt idx="45">
                  <c:v>663223191.39416647</c:v>
                </c:pt>
                <c:pt idx="46">
                  <c:v>654989852.54166651</c:v>
                </c:pt>
                <c:pt idx="47">
                  <c:v>652557616.92749977</c:v>
                </c:pt>
                <c:pt idx="48">
                  <c:v>649941953.55999982</c:v>
                </c:pt>
                <c:pt idx="49">
                  <c:v>647726881.66666651</c:v>
                </c:pt>
                <c:pt idx="50">
                  <c:v>643499516.82249975</c:v>
                </c:pt>
                <c:pt idx="51">
                  <c:v>643592187.96666646</c:v>
                </c:pt>
                <c:pt idx="52">
                  <c:v>642066553.87499988</c:v>
                </c:pt>
                <c:pt idx="53">
                  <c:v>638504643.17666662</c:v>
                </c:pt>
                <c:pt idx="54">
                  <c:v>642418702.14166641</c:v>
                </c:pt>
                <c:pt idx="55">
                  <c:v>640943156.03166652</c:v>
                </c:pt>
                <c:pt idx="56">
                  <c:v>645784365.36583328</c:v>
                </c:pt>
                <c:pt idx="57">
                  <c:v>644982555.2791667</c:v>
                </c:pt>
                <c:pt idx="58">
                  <c:v>643419355.56416655</c:v>
                </c:pt>
                <c:pt idx="59">
                  <c:v>646735345.29666674</c:v>
                </c:pt>
                <c:pt idx="60">
                  <c:v>647309728.53416669</c:v>
                </c:pt>
                <c:pt idx="61">
                  <c:v>649559119.81500006</c:v>
                </c:pt>
                <c:pt idx="62">
                  <c:v>649061330.07416677</c:v>
                </c:pt>
                <c:pt idx="63">
                  <c:v>653905181.52166653</c:v>
                </c:pt>
                <c:pt idx="64">
                  <c:v>657153159.7183336</c:v>
                </c:pt>
                <c:pt idx="65">
                  <c:v>657724075.45583332</c:v>
                </c:pt>
                <c:pt idx="66">
                  <c:v>658577706.41500008</c:v>
                </c:pt>
                <c:pt idx="67">
                  <c:v>658105172.91000009</c:v>
                </c:pt>
                <c:pt idx="68">
                  <c:v>659115353.81500006</c:v>
                </c:pt>
                <c:pt idx="69">
                  <c:v>662075821.07666659</c:v>
                </c:pt>
                <c:pt idx="70">
                  <c:v>663388790.49249983</c:v>
                </c:pt>
                <c:pt idx="71">
                  <c:v>666266882.9333334</c:v>
                </c:pt>
                <c:pt idx="72">
                  <c:v>672055399.28000021</c:v>
                </c:pt>
                <c:pt idx="73">
                  <c:v>667082897.5516665</c:v>
                </c:pt>
                <c:pt idx="74">
                  <c:v>671431285.10333347</c:v>
                </c:pt>
                <c:pt idx="75">
                  <c:v>669860998.10333347</c:v>
                </c:pt>
                <c:pt idx="76">
                  <c:v>665169226.45833349</c:v>
                </c:pt>
                <c:pt idx="77">
                  <c:v>669436370.36666656</c:v>
                </c:pt>
                <c:pt idx="78">
                  <c:v>665003788.84499979</c:v>
                </c:pt>
                <c:pt idx="79">
                  <c:v>667591100.94916654</c:v>
                </c:pt>
                <c:pt idx="80">
                  <c:v>671932569.99499989</c:v>
                </c:pt>
                <c:pt idx="81">
                  <c:v>665053849.04333341</c:v>
                </c:pt>
                <c:pt idx="82">
                  <c:v>668750136.08749998</c:v>
                </c:pt>
                <c:pt idx="83">
                  <c:v>666773756.33916664</c:v>
                </c:pt>
                <c:pt idx="84">
                  <c:v>666296059.74750006</c:v>
                </c:pt>
                <c:pt idx="85">
                  <c:v>667764463.71333361</c:v>
                </c:pt>
                <c:pt idx="86">
                  <c:v>667276800.95916641</c:v>
                </c:pt>
                <c:pt idx="87">
                  <c:v>666462590.02666676</c:v>
                </c:pt>
                <c:pt idx="88">
                  <c:v>667836038.98666668</c:v>
                </c:pt>
                <c:pt idx="89">
                  <c:v>667075109.39249992</c:v>
                </c:pt>
                <c:pt idx="90">
                  <c:v>668791920.32083333</c:v>
                </c:pt>
                <c:pt idx="91">
                  <c:v>671165602.89749992</c:v>
                </c:pt>
                <c:pt idx="92">
                  <c:v>667694406.12666667</c:v>
                </c:pt>
                <c:pt idx="93">
                  <c:v>670020526.28249991</c:v>
                </c:pt>
                <c:pt idx="94">
                  <c:v>673606833.33333349</c:v>
                </c:pt>
                <c:pt idx="95">
                  <c:v>672627500</c:v>
                </c:pt>
                <c:pt idx="96">
                  <c:v>669448750</c:v>
                </c:pt>
                <c:pt idx="97">
                  <c:v>673378583.33333349</c:v>
                </c:pt>
                <c:pt idx="98">
                  <c:v>671769666.66666651</c:v>
                </c:pt>
                <c:pt idx="99">
                  <c:v>670806416.66666651</c:v>
                </c:pt>
                <c:pt idx="100">
                  <c:v>673764250</c:v>
                </c:pt>
                <c:pt idx="101">
                  <c:v>673658083.33333349</c:v>
                </c:pt>
                <c:pt idx="102">
                  <c:v>672374416.66666651</c:v>
                </c:pt>
                <c:pt idx="103">
                  <c:v>670523083.33333349</c:v>
                </c:pt>
                <c:pt idx="104">
                  <c:v>670642500</c:v>
                </c:pt>
                <c:pt idx="105">
                  <c:v>671338750</c:v>
                </c:pt>
                <c:pt idx="106">
                  <c:v>671854166.66666651</c:v>
                </c:pt>
                <c:pt idx="107">
                  <c:v>672277916.66666651</c:v>
                </c:pt>
                <c:pt idx="108">
                  <c:v>674077916.66666651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50-4389-B1D3-C40F2A25114F}"/>
            </c:ext>
          </c:extLst>
        </c:ser>
        <c:ser>
          <c:idx val="1"/>
          <c:order val="1"/>
          <c:tx>
            <c:strRef>
              <c:f>'[Chart in Microsoft PowerPoint]Gaming Revenue'!$N$5:$Q$5</c:f>
              <c:strCache>
                <c:ptCount val="1"/>
                <c:pt idx="0">
                  <c:v>Washoe County</c:v>
                </c:pt>
              </c:strCache>
            </c:strRef>
          </c:tx>
          <c:spPr>
            <a:solidFill>
              <a:srgbClr val="FFFF00"/>
            </a:solidFill>
            <a:ln w="31750">
              <a:noFill/>
            </a:ln>
          </c:spPr>
          <c:cat>
            <c:numRef>
              <c:f>'[Chart in Microsoft PowerPoint]Gaming Revenue'!$A$56:$A$164</c:f>
              <c:numCache>
                <c:formatCode>[$-409]mmm\-yy;@</c:formatCode>
                <c:ptCount val="109"/>
                <c:pt idx="0">
                  <c:v>38749</c:v>
                </c:pt>
                <c:pt idx="1">
                  <c:v>38777</c:v>
                </c:pt>
                <c:pt idx="2">
                  <c:v>38808</c:v>
                </c:pt>
                <c:pt idx="3">
                  <c:v>38838</c:v>
                </c:pt>
                <c:pt idx="4">
                  <c:v>38869</c:v>
                </c:pt>
                <c:pt idx="5">
                  <c:v>38899</c:v>
                </c:pt>
                <c:pt idx="6">
                  <c:v>38930</c:v>
                </c:pt>
                <c:pt idx="7">
                  <c:v>38961</c:v>
                </c:pt>
                <c:pt idx="8">
                  <c:v>38991</c:v>
                </c:pt>
                <c:pt idx="9">
                  <c:v>39022</c:v>
                </c:pt>
                <c:pt idx="10">
                  <c:v>39052</c:v>
                </c:pt>
                <c:pt idx="11">
                  <c:v>39083</c:v>
                </c:pt>
                <c:pt idx="12">
                  <c:v>39114</c:v>
                </c:pt>
                <c:pt idx="13">
                  <c:v>39142</c:v>
                </c:pt>
                <c:pt idx="14">
                  <c:v>39173</c:v>
                </c:pt>
                <c:pt idx="15">
                  <c:v>39203</c:v>
                </c:pt>
                <c:pt idx="16">
                  <c:v>39234</c:v>
                </c:pt>
                <c:pt idx="17">
                  <c:v>39264</c:v>
                </c:pt>
                <c:pt idx="18">
                  <c:v>39295</c:v>
                </c:pt>
                <c:pt idx="19">
                  <c:v>39326</c:v>
                </c:pt>
                <c:pt idx="20">
                  <c:v>39356</c:v>
                </c:pt>
                <c:pt idx="21">
                  <c:v>39387</c:v>
                </c:pt>
                <c:pt idx="22">
                  <c:v>39417</c:v>
                </c:pt>
                <c:pt idx="23">
                  <c:v>39448</c:v>
                </c:pt>
                <c:pt idx="24">
                  <c:v>39479</c:v>
                </c:pt>
                <c:pt idx="25">
                  <c:v>39508</c:v>
                </c:pt>
                <c:pt idx="26">
                  <c:v>39539</c:v>
                </c:pt>
                <c:pt idx="27">
                  <c:v>39569</c:v>
                </c:pt>
                <c:pt idx="28">
                  <c:v>39600</c:v>
                </c:pt>
                <c:pt idx="29">
                  <c:v>39630</c:v>
                </c:pt>
                <c:pt idx="30">
                  <c:v>39661</c:v>
                </c:pt>
                <c:pt idx="31">
                  <c:v>39692</c:v>
                </c:pt>
                <c:pt idx="32">
                  <c:v>39722</c:v>
                </c:pt>
                <c:pt idx="33">
                  <c:v>39753</c:v>
                </c:pt>
                <c:pt idx="34">
                  <c:v>39783</c:v>
                </c:pt>
                <c:pt idx="35">
                  <c:v>39814</c:v>
                </c:pt>
                <c:pt idx="36">
                  <c:v>39845</c:v>
                </c:pt>
                <c:pt idx="37">
                  <c:v>39873</c:v>
                </c:pt>
                <c:pt idx="38">
                  <c:v>39904</c:v>
                </c:pt>
                <c:pt idx="39">
                  <c:v>39934</c:v>
                </c:pt>
                <c:pt idx="40">
                  <c:v>39965</c:v>
                </c:pt>
                <c:pt idx="41">
                  <c:v>39995</c:v>
                </c:pt>
                <c:pt idx="42">
                  <c:v>40026</c:v>
                </c:pt>
                <c:pt idx="43">
                  <c:v>40057</c:v>
                </c:pt>
                <c:pt idx="44">
                  <c:v>40087</c:v>
                </c:pt>
                <c:pt idx="45">
                  <c:v>40118</c:v>
                </c:pt>
                <c:pt idx="46">
                  <c:v>40148</c:v>
                </c:pt>
                <c:pt idx="47">
                  <c:v>40179</c:v>
                </c:pt>
                <c:pt idx="48">
                  <c:v>40210</c:v>
                </c:pt>
                <c:pt idx="49">
                  <c:v>40238</c:v>
                </c:pt>
                <c:pt idx="50">
                  <c:v>40269</c:v>
                </c:pt>
                <c:pt idx="51">
                  <c:v>40299</c:v>
                </c:pt>
                <c:pt idx="52">
                  <c:v>40330</c:v>
                </c:pt>
                <c:pt idx="53">
                  <c:v>40360</c:v>
                </c:pt>
                <c:pt idx="54">
                  <c:v>40391</c:v>
                </c:pt>
                <c:pt idx="55">
                  <c:v>40422</c:v>
                </c:pt>
                <c:pt idx="56">
                  <c:v>40452</c:v>
                </c:pt>
                <c:pt idx="57">
                  <c:v>40483</c:v>
                </c:pt>
                <c:pt idx="58">
                  <c:v>40513</c:v>
                </c:pt>
                <c:pt idx="59">
                  <c:v>40544</c:v>
                </c:pt>
                <c:pt idx="60">
                  <c:v>40575</c:v>
                </c:pt>
                <c:pt idx="61">
                  <c:v>40603</c:v>
                </c:pt>
                <c:pt idx="62">
                  <c:v>40634</c:v>
                </c:pt>
                <c:pt idx="63">
                  <c:v>40664</c:v>
                </c:pt>
                <c:pt idx="64">
                  <c:v>40695</c:v>
                </c:pt>
                <c:pt idx="65">
                  <c:v>40725</c:v>
                </c:pt>
                <c:pt idx="66">
                  <c:v>40756</c:v>
                </c:pt>
                <c:pt idx="67">
                  <c:v>40787</c:v>
                </c:pt>
                <c:pt idx="68">
                  <c:v>40817</c:v>
                </c:pt>
                <c:pt idx="69">
                  <c:v>40848</c:v>
                </c:pt>
                <c:pt idx="70">
                  <c:v>40878</c:v>
                </c:pt>
                <c:pt idx="71">
                  <c:v>40909</c:v>
                </c:pt>
                <c:pt idx="72">
                  <c:v>40940</c:v>
                </c:pt>
                <c:pt idx="73">
                  <c:v>40969</c:v>
                </c:pt>
                <c:pt idx="74">
                  <c:v>41000</c:v>
                </c:pt>
                <c:pt idx="75">
                  <c:v>41030</c:v>
                </c:pt>
                <c:pt idx="76">
                  <c:v>41061</c:v>
                </c:pt>
                <c:pt idx="77">
                  <c:v>41091</c:v>
                </c:pt>
                <c:pt idx="78">
                  <c:v>41122</c:v>
                </c:pt>
                <c:pt idx="79">
                  <c:v>41153</c:v>
                </c:pt>
                <c:pt idx="80">
                  <c:v>41183</c:v>
                </c:pt>
                <c:pt idx="81">
                  <c:v>41214</c:v>
                </c:pt>
                <c:pt idx="82">
                  <c:v>41244</c:v>
                </c:pt>
                <c:pt idx="83">
                  <c:v>41275</c:v>
                </c:pt>
                <c:pt idx="84">
                  <c:v>41306</c:v>
                </c:pt>
                <c:pt idx="85">
                  <c:v>41334</c:v>
                </c:pt>
                <c:pt idx="86">
                  <c:v>41365</c:v>
                </c:pt>
                <c:pt idx="87">
                  <c:v>41395</c:v>
                </c:pt>
                <c:pt idx="88">
                  <c:v>41426</c:v>
                </c:pt>
                <c:pt idx="89">
                  <c:v>41456</c:v>
                </c:pt>
                <c:pt idx="90">
                  <c:v>41487</c:v>
                </c:pt>
                <c:pt idx="91">
                  <c:v>41518</c:v>
                </c:pt>
                <c:pt idx="92">
                  <c:v>41548</c:v>
                </c:pt>
                <c:pt idx="93">
                  <c:v>41579</c:v>
                </c:pt>
                <c:pt idx="94">
                  <c:v>41609</c:v>
                </c:pt>
                <c:pt idx="95">
                  <c:v>41640</c:v>
                </c:pt>
                <c:pt idx="96">
                  <c:v>41671</c:v>
                </c:pt>
                <c:pt idx="97">
                  <c:v>41699</c:v>
                </c:pt>
                <c:pt idx="98">
                  <c:v>41730</c:v>
                </c:pt>
                <c:pt idx="99">
                  <c:v>41760</c:v>
                </c:pt>
                <c:pt idx="100">
                  <c:v>41791</c:v>
                </c:pt>
                <c:pt idx="101">
                  <c:v>41821</c:v>
                </c:pt>
                <c:pt idx="102">
                  <c:v>41852</c:v>
                </c:pt>
                <c:pt idx="103">
                  <c:v>41883</c:v>
                </c:pt>
                <c:pt idx="104">
                  <c:v>41913</c:v>
                </c:pt>
                <c:pt idx="105">
                  <c:v>41944</c:v>
                </c:pt>
                <c:pt idx="106">
                  <c:v>41974</c:v>
                </c:pt>
                <c:pt idx="107">
                  <c:v>42005</c:v>
                </c:pt>
                <c:pt idx="108">
                  <c:v>42036</c:v>
                </c:pt>
              </c:numCache>
            </c:numRef>
          </c:cat>
          <c:val>
            <c:numRef>
              <c:f>'[Chart in Microsoft PowerPoint]Gaming Revenue'!$U$56:$U$164</c:f>
              <c:numCache>
                <c:formatCode>"$"#,##0</c:formatCode>
                <c:ptCount val="109"/>
                <c:pt idx="0">
                  <c:v>88811958.5</c:v>
                </c:pt>
                <c:pt idx="1">
                  <c:v>88585521.75</c:v>
                </c:pt>
                <c:pt idx="2">
                  <c:v>88965917.666666672</c:v>
                </c:pt>
                <c:pt idx="3">
                  <c:v>89226021.5</c:v>
                </c:pt>
                <c:pt idx="4">
                  <c:v>89417452.416666687</c:v>
                </c:pt>
                <c:pt idx="5">
                  <c:v>89301248.333333328</c:v>
                </c:pt>
                <c:pt idx="6">
                  <c:v>89245872.166666672</c:v>
                </c:pt>
                <c:pt idx="7">
                  <c:v>89202863.75</c:v>
                </c:pt>
                <c:pt idx="8">
                  <c:v>88961504.666666672</c:v>
                </c:pt>
                <c:pt idx="9">
                  <c:v>88710782.083333328</c:v>
                </c:pt>
                <c:pt idx="10">
                  <c:v>88953362</c:v>
                </c:pt>
                <c:pt idx="11">
                  <c:v>88543971.333333328</c:v>
                </c:pt>
                <c:pt idx="12">
                  <c:v>88222613.666666672</c:v>
                </c:pt>
                <c:pt idx="13">
                  <c:v>88859432.25</c:v>
                </c:pt>
                <c:pt idx="14">
                  <c:v>88804459.166666672</c:v>
                </c:pt>
                <c:pt idx="15">
                  <c:v>88822043.75</c:v>
                </c:pt>
                <c:pt idx="16">
                  <c:v>89175282.583333328</c:v>
                </c:pt>
                <c:pt idx="17">
                  <c:v>88537408</c:v>
                </c:pt>
                <c:pt idx="18">
                  <c:v>88467686.916666687</c:v>
                </c:pt>
                <c:pt idx="19">
                  <c:v>88333161</c:v>
                </c:pt>
                <c:pt idx="20">
                  <c:v>87733056.833333328</c:v>
                </c:pt>
                <c:pt idx="21">
                  <c:v>87698918.583333328</c:v>
                </c:pt>
                <c:pt idx="22">
                  <c:v>87480136.333333328</c:v>
                </c:pt>
                <c:pt idx="23">
                  <c:v>86905850.916666687</c:v>
                </c:pt>
                <c:pt idx="24">
                  <c:v>86645576.5</c:v>
                </c:pt>
                <c:pt idx="25">
                  <c:v>86085726.5</c:v>
                </c:pt>
                <c:pt idx="26">
                  <c:v>85210557.75</c:v>
                </c:pt>
                <c:pt idx="27">
                  <c:v>84540262.333333328</c:v>
                </c:pt>
                <c:pt idx="28">
                  <c:v>83051331.083333328</c:v>
                </c:pt>
                <c:pt idx="29">
                  <c:v>82754100.5</c:v>
                </c:pt>
                <c:pt idx="30">
                  <c:v>82563040.833333328</c:v>
                </c:pt>
                <c:pt idx="31">
                  <c:v>80906066.75</c:v>
                </c:pt>
                <c:pt idx="32">
                  <c:v>80259590.75</c:v>
                </c:pt>
                <c:pt idx="33">
                  <c:v>79240854.166666672</c:v>
                </c:pt>
                <c:pt idx="34">
                  <c:v>77512765</c:v>
                </c:pt>
                <c:pt idx="35">
                  <c:v>77511933.083333328</c:v>
                </c:pt>
                <c:pt idx="36">
                  <c:v>76001384.083333328</c:v>
                </c:pt>
                <c:pt idx="37">
                  <c:v>74361381.583333328</c:v>
                </c:pt>
                <c:pt idx="38">
                  <c:v>73318231.833333328</c:v>
                </c:pt>
                <c:pt idx="39">
                  <c:v>72716052.75</c:v>
                </c:pt>
                <c:pt idx="40">
                  <c:v>72266504.416666687</c:v>
                </c:pt>
                <c:pt idx="41">
                  <c:v>70826624.583333328</c:v>
                </c:pt>
                <c:pt idx="42">
                  <c:v>69194977</c:v>
                </c:pt>
                <c:pt idx="43">
                  <c:v>68786231.666666672</c:v>
                </c:pt>
                <c:pt idx="44">
                  <c:v>67878734.083333328</c:v>
                </c:pt>
                <c:pt idx="45">
                  <c:v>67637638.083333328</c:v>
                </c:pt>
                <c:pt idx="46">
                  <c:v>67100539.166666672</c:v>
                </c:pt>
                <c:pt idx="47">
                  <c:v>66623228.333333336</c:v>
                </c:pt>
                <c:pt idx="48">
                  <c:v>66758105.583333336</c:v>
                </c:pt>
                <c:pt idx="49">
                  <c:v>66843675.166666672</c:v>
                </c:pt>
                <c:pt idx="50">
                  <c:v>66756764.25</c:v>
                </c:pt>
                <c:pt idx="51">
                  <c:v>66251722.75</c:v>
                </c:pt>
                <c:pt idx="52">
                  <c:v>65709078.25</c:v>
                </c:pt>
                <c:pt idx="53">
                  <c:v>65584859.75</c:v>
                </c:pt>
                <c:pt idx="54">
                  <c:v>65393449.916666664</c:v>
                </c:pt>
                <c:pt idx="55">
                  <c:v>65073755.75</c:v>
                </c:pt>
                <c:pt idx="56">
                  <c:v>65312093.916666664</c:v>
                </c:pt>
                <c:pt idx="57">
                  <c:v>64241420.833333336</c:v>
                </c:pt>
                <c:pt idx="58">
                  <c:v>64209628.916666664</c:v>
                </c:pt>
                <c:pt idx="59">
                  <c:v>63962250.5</c:v>
                </c:pt>
                <c:pt idx="60">
                  <c:v>63527951.166666672</c:v>
                </c:pt>
                <c:pt idx="61">
                  <c:v>63136526.666666672</c:v>
                </c:pt>
                <c:pt idx="62">
                  <c:v>63103412.416666664</c:v>
                </c:pt>
                <c:pt idx="63">
                  <c:v>62714376.916666664</c:v>
                </c:pt>
                <c:pt idx="64">
                  <c:v>62622246.5</c:v>
                </c:pt>
                <c:pt idx="65">
                  <c:v>62702761.333333336</c:v>
                </c:pt>
                <c:pt idx="66">
                  <c:v>62134967.666666672</c:v>
                </c:pt>
                <c:pt idx="67">
                  <c:v>62147966.416666664</c:v>
                </c:pt>
                <c:pt idx="68">
                  <c:v>61602377.333333336</c:v>
                </c:pt>
                <c:pt idx="69">
                  <c:v>61687833.333333336</c:v>
                </c:pt>
                <c:pt idx="70">
                  <c:v>62140409.916666664</c:v>
                </c:pt>
                <c:pt idx="71">
                  <c:v>61846298.833333336</c:v>
                </c:pt>
                <c:pt idx="72">
                  <c:v>62224088.833333336</c:v>
                </c:pt>
                <c:pt idx="73">
                  <c:v>62246946.166666672</c:v>
                </c:pt>
                <c:pt idx="74">
                  <c:v>61421265.333333336</c:v>
                </c:pt>
                <c:pt idx="75">
                  <c:v>61135279.25</c:v>
                </c:pt>
                <c:pt idx="76">
                  <c:v>61512174.75</c:v>
                </c:pt>
                <c:pt idx="77">
                  <c:v>61029271.583333336</c:v>
                </c:pt>
                <c:pt idx="78">
                  <c:v>61306262</c:v>
                </c:pt>
                <c:pt idx="79">
                  <c:v>61338279</c:v>
                </c:pt>
                <c:pt idx="80">
                  <c:v>60963166</c:v>
                </c:pt>
                <c:pt idx="81">
                  <c:v>60824284.666666672</c:v>
                </c:pt>
                <c:pt idx="82">
                  <c:v>60824284.666666672</c:v>
                </c:pt>
                <c:pt idx="83">
                  <c:v>60738047.5</c:v>
                </c:pt>
                <c:pt idx="84">
                  <c:v>60677784.916666664</c:v>
                </c:pt>
                <c:pt idx="85">
                  <c:v>61162814.416666664</c:v>
                </c:pt>
                <c:pt idx="86">
                  <c:v>61615741.583333336</c:v>
                </c:pt>
                <c:pt idx="87">
                  <c:v>62004101.5</c:v>
                </c:pt>
                <c:pt idx="88">
                  <c:v>61919275.333333336</c:v>
                </c:pt>
                <c:pt idx="89">
                  <c:v>62104345.083333336</c:v>
                </c:pt>
                <c:pt idx="90">
                  <c:v>62580873.75</c:v>
                </c:pt>
                <c:pt idx="91">
                  <c:v>62363188.333333336</c:v>
                </c:pt>
                <c:pt idx="92">
                  <c:v>62427316.083333336</c:v>
                </c:pt>
                <c:pt idx="93">
                  <c:v>63062312.583333336</c:v>
                </c:pt>
                <c:pt idx="94">
                  <c:v>62804729.083333336</c:v>
                </c:pt>
                <c:pt idx="95">
                  <c:v>62856784</c:v>
                </c:pt>
                <c:pt idx="96">
                  <c:v>62786402.666666672</c:v>
                </c:pt>
                <c:pt idx="97">
                  <c:v>62188495.5</c:v>
                </c:pt>
                <c:pt idx="98">
                  <c:v>62078286.166666672</c:v>
                </c:pt>
                <c:pt idx="99">
                  <c:v>62160677.333333336</c:v>
                </c:pt>
                <c:pt idx="100">
                  <c:v>61997996.833333336</c:v>
                </c:pt>
                <c:pt idx="101">
                  <c:v>61940282.916666664</c:v>
                </c:pt>
                <c:pt idx="102">
                  <c:v>61823965.083333336</c:v>
                </c:pt>
                <c:pt idx="103">
                  <c:v>61734281.833333336</c:v>
                </c:pt>
                <c:pt idx="104">
                  <c:v>62072325.25</c:v>
                </c:pt>
                <c:pt idx="105">
                  <c:v>62064392.416666664</c:v>
                </c:pt>
                <c:pt idx="106">
                  <c:v>62477909.5</c:v>
                </c:pt>
                <c:pt idx="107">
                  <c:v>63028177.333333336</c:v>
                </c:pt>
                <c:pt idx="108">
                  <c:v>63193221.833333336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50-4389-B1D3-C40F2A25114F}"/>
            </c:ext>
          </c:extLst>
        </c:ser>
        <c:ser>
          <c:idx val="2"/>
          <c:order val="2"/>
          <c:tx>
            <c:strRef>
              <c:f>'[Chart in Microsoft PowerPoint]Gaming Revenue'!$S$6</c:f>
              <c:strCache>
                <c:ptCount val="1"/>
                <c:pt idx="0">
                  <c:v>Balance of Nevada</c:v>
                </c:pt>
              </c:strCache>
            </c:strRef>
          </c:tx>
          <c:spPr>
            <a:solidFill>
              <a:srgbClr val="002060"/>
            </a:solidFill>
            <a:ln w="31750">
              <a:noFill/>
            </a:ln>
          </c:spPr>
          <c:cat>
            <c:numRef>
              <c:f>'[Chart in Microsoft PowerPoint]Gaming Revenue'!$A$56:$A$164</c:f>
              <c:numCache>
                <c:formatCode>[$-409]mmm\-yy;@</c:formatCode>
                <c:ptCount val="109"/>
                <c:pt idx="0">
                  <c:v>38749</c:v>
                </c:pt>
                <c:pt idx="1">
                  <c:v>38777</c:v>
                </c:pt>
                <c:pt idx="2">
                  <c:v>38808</c:v>
                </c:pt>
                <c:pt idx="3">
                  <c:v>38838</c:v>
                </c:pt>
                <c:pt idx="4">
                  <c:v>38869</c:v>
                </c:pt>
                <c:pt idx="5">
                  <c:v>38899</c:v>
                </c:pt>
                <c:pt idx="6">
                  <c:v>38930</c:v>
                </c:pt>
                <c:pt idx="7">
                  <c:v>38961</c:v>
                </c:pt>
                <c:pt idx="8">
                  <c:v>38991</c:v>
                </c:pt>
                <c:pt idx="9">
                  <c:v>39022</c:v>
                </c:pt>
                <c:pt idx="10">
                  <c:v>39052</c:v>
                </c:pt>
                <c:pt idx="11">
                  <c:v>39083</c:v>
                </c:pt>
                <c:pt idx="12">
                  <c:v>39114</c:v>
                </c:pt>
                <c:pt idx="13">
                  <c:v>39142</c:v>
                </c:pt>
                <c:pt idx="14">
                  <c:v>39173</c:v>
                </c:pt>
                <c:pt idx="15">
                  <c:v>39203</c:v>
                </c:pt>
                <c:pt idx="16">
                  <c:v>39234</c:v>
                </c:pt>
                <c:pt idx="17">
                  <c:v>39264</c:v>
                </c:pt>
                <c:pt idx="18">
                  <c:v>39295</c:v>
                </c:pt>
                <c:pt idx="19">
                  <c:v>39326</c:v>
                </c:pt>
                <c:pt idx="20">
                  <c:v>39356</c:v>
                </c:pt>
                <c:pt idx="21">
                  <c:v>39387</c:v>
                </c:pt>
                <c:pt idx="22">
                  <c:v>39417</c:v>
                </c:pt>
                <c:pt idx="23">
                  <c:v>39448</c:v>
                </c:pt>
                <c:pt idx="24">
                  <c:v>39479</c:v>
                </c:pt>
                <c:pt idx="25">
                  <c:v>39508</c:v>
                </c:pt>
                <c:pt idx="26">
                  <c:v>39539</c:v>
                </c:pt>
                <c:pt idx="27">
                  <c:v>39569</c:v>
                </c:pt>
                <c:pt idx="28">
                  <c:v>39600</c:v>
                </c:pt>
                <c:pt idx="29">
                  <c:v>39630</c:v>
                </c:pt>
                <c:pt idx="30">
                  <c:v>39661</c:v>
                </c:pt>
                <c:pt idx="31">
                  <c:v>39692</c:v>
                </c:pt>
                <c:pt idx="32">
                  <c:v>39722</c:v>
                </c:pt>
                <c:pt idx="33">
                  <c:v>39753</c:v>
                </c:pt>
                <c:pt idx="34">
                  <c:v>39783</c:v>
                </c:pt>
                <c:pt idx="35">
                  <c:v>39814</c:v>
                </c:pt>
                <c:pt idx="36">
                  <c:v>39845</c:v>
                </c:pt>
                <c:pt idx="37">
                  <c:v>39873</c:v>
                </c:pt>
                <c:pt idx="38">
                  <c:v>39904</c:v>
                </c:pt>
                <c:pt idx="39">
                  <c:v>39934</c:v>
                </c:pt>
                <c:pt idx="40">
                  <c:v>39965</c:v>
                </c:pt>
                <c:pt idx="41">
                  <c:v>39995</c:v>
                </c:pt>
                <c:pt idx="42">
                  <c:v>40026</c:v>
                </c:pt>
                <c:pt idx="43">
                  <c:v>40057</c:v>
                </c:pt>
                <c:pt idx="44">
                  <c:v>40087</c:v>
                </c:pt>
                <c:pt idx="45">
                  <c:v>40118</c:v>
                </c:pt>
                <c:pt idx="46">
                  <c:v>40148</c:v>
                </c:pt>
                <c:pt idx="47">
                  <c:v>40179</c:v>
                </c:pt>
                <c:pt idx="48">
                  <c:v>40210</c:v>
                </c:pt>
                <c:pt idx="49">
                  <c:v>40238</c:v>
                </c:pt>
                <c:pt idx="50">
                  <c:v>40269</c:v>
                </c:pt>
                <c:pt idx="51">
                  <c:v>40299</c:v>
                </c:pt>
                <c:pt idx="52">
                  <c:v>40330</c:v>
                </c:pt>
                <c:pt idx="53">
                  <c:v>40360</c:v>
                </c:pt>
                <c:pt idx="54">
                  <c:v>40391</c:v>
                </c:pt>
                <c:pt idx="55">
                  <c:v>40422</c:v>
                </c:pt>
                <c:pt idx="56">
                  <c:v>40452</c:v>
                </c:pt>
                <c:pt idx="57">
                  <c:v>40483</c:v>
                </c:pt>
                <c:pt idx="58">
                  <c:v>40513</c:v>
                </c:pt>
                <c:pt idx="59">
                  <c:v>40544</c:v>
                </c:pt>
                <c:pt idx="60">
                  <c:v>40575</c:v>
                </c:pt>
                <c:pt idx="61">
                  <c:v>40603</c:v>
                </c:pt>
                <c:pt idx="62">
                  <c:v>40634</c:v>
                </c:pt>
                <c:pt idx="63">
                  <c:v>40664</c:v>
                </c:pt>
                <c:pt idx="64">
                  <c:v>40695</c:v>
                </c:pt>
                <c:pt idx="65">
                  <c:v>40725</c:v>
                </c:pt>
                <c:pt idx="66">
                  <c:v>40756</c:v>
                </c:pt>
                <c:pt idx="67">
                  <c:v>40787</c:v>
                </c:pt>
                <c:pt idx="68">
                  <c:v>40817</c:v>
                </c:pt>
                <c:pt idx="69">
                  <c:v>40848</c:v>
                </c:pt>
                <c:pt idx="70">
                  <c:v>40878</c:v>
                </c:pt>
                <c:pt idx="71">
                  <c:v>40909</c:v>
                </c:pt>
                <c:pt idx="72">
                  <c:v>40940</c:v>
                </c:pt>
                <c:pt idx="73">
                  <c:v>40969</c:v>
                </c:pt>
                <c:pt idx="74">
                  <c:v>41000</c:v>
                </c:pt>
                <c:pt idx="75">
                  <c:v>41030</c:v>
                </c:pt>
                <c:pt idx="76">
                  <c:v>41061</c:v>
                </c:pt>
                <c:pt idx="77">
                  <c:v>41091</c:v>
                </c:pt>
                <c:pt idx="78">
                  <c:v>41122</c:v>
                </c:pt>
                <c:pt idx="79">
                  <c:v>41153</c:v>
                </c:pt>
                <c:pt idx="80">
                  <c:v>41183</c:v>
                </c:pt>
                <c:pt idx="81">
                  <c:v>41214</c:v>
                </c:pt>
                <c:pt idx="82">
                  <c:v>41244</c:v>
                </c:pt>
                <c:pt idx="83">
                  <c:v>41275</c:v>
                </c:pt>
                <c:pt idx="84">
                  <c:v>41306</c:v>
                </c:pt>
                <c:pt idx="85">
                  <c:v>41334</c:v>
                </c:pt>
                <c:pt idx="86">
                  <c:v>41365</c:v>
                </c:pt>
                <c:pt idx="87">
                  <c:v>41395</c:v>
                </c:pt>
                <c:pt idx="88">
                  <c:v>41426</c:v>
                </c:pt>
                <c:pt idx="89">
                  <c:v>41456</c:v>
                </c:pt>
                <c:pt idx="90">
                  <c:v>41487</c:v>
                </c:pt>
                <c:pt idx="91">
                  <c:v>41518</c:v>
                </c:pt>
                <c:pt idx="92">
                  <c:v>41548</c:v>
                </c:pt>
                <c:pt idx="93">
                  <c:v>41579</c:v>
                </c:pt>
                <c:pt idx="94">
                  <c:v>41609</c:v>
                </c:pt>
                <c:pt idx="95">
                  <c:v>41640</c:v>
                </c:pt>
                <c:pt idx="96">
                  <c:v>41671</c:v>
                </c:pt>
                <c:pt idx="97">
                  <c:v>41699</c:v>
                </c:pt>
                <c:pt idx="98">
                  <c:v>41730</c:v>
                </c:pt>
                <c:pt idx="99">
                  <c:v>41760</c:v>
                </c:pt>
                <c:pt idx="100">
                  <c:v>41791</c:v>
                </c:pt>
                <c:pt idx="101">
                  <c:v>41821</c:v>
                </c:pt>
                <c:pt idx="102">
                  <c:v>41852</c:v>
                </c:pt>
                <c:pt idx="103">
                  <c:v>41883</c:v>
                </c:pt>
                <c:pt idx="104">
                  <c:v>41913</c:v>
                </c:pt>
                <c:pt idx="105">
                  <c:v>41944</c:v>
                </c:pt>
                <c:pt idx="106">
                  <c:v>41974</c:v>
                </c:pt>
                <c:pt idx="107">
                  <c:v>42005</c:v>
                </c:pt>
                <c:pt idx="108">
                  <c:v>42036</c:v>
                </c:pt>
              </c:numCache>
            </c:numRef>
          </c:cat>
          <c:val>
            <c:numRef>
              <c:f>'[Chart in Microsoft PowerPoint]Gaming Revenue'!$S$56:$S$164</c:f>
              <c:numCache>
                <c:formatCode>"$"#,##0</c:formatCode>
                <c:ptCount val="109"/>
                <c:pt idx="0">
                  <c:v>76362443.916666538</c:v>
                </c:pt>
                <c:pt idx="1">
                  <c:v>75584991.250000134</c:v>
                </c:pt>
                <c:pt idx="2">
                  <c:v>76120220.666666701</c:v>
                </c:pt>
                <c:pt idx="3">
                  <c:v>75120075.666666612</c:v>
                </c:pt>
                <c:pt idx="4">
                  <c:v>74341030.500000075</c:v>
                </c:pt>
                <c:pt idx="5">
                  <c:v>74152278.500000045</c:v>
                </c:pt>
                <c:pt idx="6">
                  <c:v>73927268.999999955</c:v>
                </c:pt>
                <c:pt idx="7">
                  <c:v>74164717.5</c:v>
                </c:pt>
                <c:pt idx="8">
                  <c:v>74226017.000000075</c:v>
                </c:pt>
                <c:pt idx="9">
                  <c:v>74322093.499999925</c:v>
                </c:pt>
                <c:pt idx="10">
                  <c:v>74847056.999999896</c:v>
                </c:pt>
                <c:pt idx="11">
                  <c:v>74943399.083333194</c:v>
                </c:pt>
                <c:pt idx="12">
                  <c:v>75108831.499999851</c:v>
                </c:pt>
                <c:pt idx="13">
                  <c:v>75355875.333333239</c:v>
                </c:pt>
                <c:pt idx="14">
                  <c:v>74971122.333333328</c:v>
                </c:pt>
                <c:pt idx="15">
                  <c:v>75876107.333333239</c:v>
                </c:pt>
                <c:pt idx="16">
                  <c:v>77219653.833333299</c:v>
                </c:pt>
                <c:pt idx="17">
                  <c:v>77194837.166666612</c:v>
                </c:pt>
                <c:pt idx="18">
                  <c:v>77357863.916666716</c:v>
                </c:pt>
                <c:pt idx="19">
                  <c:v>77694102.833333239</c:v>
                </c:pt>
                <c:pt idx="20">
                  <c:v>77547030.833333299</c:v>
                </c:pt>
                <c:pt idx="21">
                  <c:v>77771476.750000045</c:v>
                </c:pt>
                <c:pt idx="22">
                  <c:v>77586128.500000045</c:v>
                </c:pt>
                <c:pt idx="23">
                  <c:v>77002493.749999955</c:v>
                </c:pt>
                <c:pt idx="24">
                  <c:v>76789477.583333373</c:v>
                </c:pt>
                <c:pt idx="25">
                  <c:v>77499801.083333373</c:v>
                </c:pt>
                <c:pt idx="26">
                  <c:v>77515372.916666761</c:v>
                </c:pt>
                <c:pt idx="27">
                  <c:v>76930738.750000045</c:v>
                </c:pt>
                <c:pt idx="28">
                  <c:v>76161816.166666672</c:v>
                </c:pt>
                <c:pt idx="29">
                  <c:v>76136794.75</c:v>
                </c:pt>
                <c:pt idx="30">
                  <c:v>76030906.583333299</c:v>
                </c:pt>
                <c:pt idx="31">
                  <c:v>75024663.416666627</c:v>
                </c:pt>
                <c:pt idx="32">
                  <c:v>74304729.166666612</c:v>
                </c:pt>
                <c:pt idx="33">
                  <c:v>73727430.000000075</c:v>
                </c:pt>
                <c:pt idx="34">
                  <c:v>72689219.083333492</c:v>
                </c:pt>
                <c:pt idx="35">
                  <c:v>72322792.833333537</c:v>
                </c:pt>
                <c:pt idx="36">
                  <c:v>71457607.166666552</c:v>
                </c:pt>
                <c:pt idx="37">
                  <c:v>70170543.999999925</c:v>
                </c:pt>
                <c:pt idx="38">
                  <c:v>69090673.250000164</c:v>
                </c:pt>
                <c:pt idx="39">
                  <c:v>68159707.166666746</c:v>
                </c:pt>
                <c:pt idx="40">
                  <c:v>67563366.499999955</c:v>
                </c:pt>
                <c:pt idx="41">
                  <c:v>66120056.583333299</c:v>
                </c:pt>
                <c:pt idx="42">
                  <c:v>64753477.750000112</c:v>
                </c:pt>
                <c:pt idx="43">
                  <c:v>64290701.333333209</c:v>
                </c:pt>
                <c:pt idx="44">
                  <c:v>63487453.083333418</c:v>
                </c:pt>
                <c:pt idx="45">
                  <c:v>62754176.750000164</c:v>
                </c:pt>
                <c:pt idx="46">
                  <c:v>62443099.750000201</c:v>
                </c:pt>
                <c:pt idx="47">
                  <c:v>61912916.166666672</c:v>
                </c:pt>
                <c:pt idx="48">
                  <c:v>61649189.333333291</c:v>
                </c:pt>
                <c:pt idx="49">
                  <c:v>61621992.583333336</c:v>
                </c:pt>
                <c:pt idx="50">
                  <c:v>61363167.833333366</c:v>
                </c:pt>
                <c:pt idx="51">
                  <c:v>61114003.166666634</c:v>
                </c:pt>
                <c:pt idx="52">
                  <c:v>61065578.833333261</c:v>
                </c:pt>
                <c:pt idx="53">
                  <c:v>60648743.166666634</c:v>
                </c:pt>
                <c:pt idx="54">
                  <c:v>60793916.916666701</c:v>
                </c:pt>
                <c:pt idx="55">
                  <c:v>60698244.416666627</c:v>
                </c:pt>
                <c:pt idx="56">
                  <c:v>60804809.333333217</c:v>
                </c:pt>
                <c:pt idx="57">
                  <c:v>60519518.750000037</c:v>
                </c:pt>
                <c:pt idx="58">
                  <c:v>60461323.250000082</c:v>
                </c:pt>
                <c:pt idx="59">
                  <c:v>60476830.9166665</c:v>
                </c:pt>
                <c:pt idx="60">
                  <c:v>60367898.583333336</c:v>
                </c:pt>
                <c:pt idx="61">
                  <c:v>59972525.833333336</c:v>
                </c:pt>
                <c:pt idx="62">
                  <c:v>60218584.749999851</c:v>
                </c:pt>
                <c:pt idx="63">
                  <c:v>60445176.750000082</c:v>
                </c:pt>
                <c:pt idx="64">
                  <c:v>60073661.333333261</c:v>
                </c:pt>
                <c:pt idx="65">
                  <c:v>60682636.749999806</c:v>
                </c:pt>
                <c:pt idx="66">
                  <c:v>60939561.083333336</c:v>
                </c:pt>
                <c:pt idx="67">
                  <c:v>60772596.166666709</c:v>
                </c:pt>
                <c:pt idx="68">
                  <c:v>60742661.916666664</c:v>
                </c:pt>
                <c:pt idx="69">
                  <c:v>60823725.916666776</c:v>
                </c:pt>
                <c:pt idx="70">
                  <c:v>61061495.250000082</c:v>
                </c:pt>
                <c:pt idx="71">
                  <c:v>61083123.499999806</c:v>
                </c:pt>
                <c:pt idx="72">
                  <c:v>61350074.666666672</c:v>
                </c:pt>
                <c:pt idx="73">
                  <c:v>61164820.083333462</c:v>
                </c:pt>
                <c:pt idx="74">
                  <c:v>61067997.833333291</c:v>
                </c:pt>
                <c:pt idx="75">
                  <c:v>60394440.75</c:v>
                </c:pt>
                <c:pt idx="76">
                  <c:v>60614448.416666627</c:v>
                </c:pt>
                <c:pt idx="77">
                  <c:v>60625313.333333291</c:v>
                </c:pt>
                <c:pt idx="78">
                  <c:v>60145702.916666739</c:v>
                </c:pt>
                <c:pt idx="79">
                  <c:v>60271894.75</c:v>
                </c:pt>
                <c:pt idx="80">
                  <c:v>60209782.333333366</c:v>
                </c:pt>
                <c:pt idx="81">
                  <c:v>60577948.083333217</c:v>
                </c:pt>
                <c:pt idx="82">
                  <c:v>60939580.083333336</c:v>
                </c:pt>
                <c:pt idx="83">
                  <c:v>60342956.499999888</c:v>
                </c:pt>
                <c:pt idx="84">
                  <c:v>60153204.083333336</c:v>
                </c:pt>
                <c:pt idx="85">
                  <c:v>60297113.083333462</c:v>
                </c:pt>
                <c:pt idx="86">
                  <c:v>60308705.250000037</c:v>
                </c:pt>
                <c:pt idx="87">
                  <c:v>60177890.166666508</c:v>
                </c:pt>
                <c:pt idx="88">
                  <c:v>59802530.833333291</c:v>
                </c:pt>
                <c:pt idx="89">
                  <c:v>59625413.666666545</c:v>
                </c:pt>
                <c:pt idx="90">
                  <c:v>59670632.833333366</c:v>
                </c:pt>
                <c:pt idx="91">
                  <c:v>59786494.416666664</c:v>
                </c:pt>
                <c:pt idx="92">
                  <c:v>59346586.500000037</c:v>
                </c:pt>
                <c:pt idx="93">
                  <c:v>59300496.750000037</c:v>
                </c:pt>
                <c:pt idx="94">
                  <c:v>59071413.749999925</c:v>
                </c:pt>
                <c:pt idx="95">
                  <c:v>59257349.75</c:v>
                </c:pt>
                <c:pt idx="96">
                  <c:v>59031392.666666709</c:v>
                </c:pt>
                <c:pt idx="97">
                  <c:v>59062777.666666634</c:v>
                </c:pt>
                <c:pt idx="98">
                  <c:v>58474689.416666701</c:v>
                </c:pt>
                <c:pt idx="99">
                  <c:v>58811680.416666664</c:v>
                </c:pt>
                <c:pt idx="100">
                  <c:v>58821256.583333291</c:v>
                </c:pt>
                <c:pt idx="101">
                  <c:v>58119624.99999997</c:v>
                </c:pt>
                <c:pt idx="102">
                  <c:v>58606655.666666672</c:v>
                </c:pt>
                <c:pt idx="103">
                  <c:v>58617766.416666664</c:v>
                </c:pt>
                <c:pt idx="104">
                  <c:v>58937655.833333366</c:v>
                </c:pt>
                <c:pt idx="105">
                  <c:v>58429630.24999997</c:v>
                </c:pt>
                <c:pt idx="106">
                  <c:v>58286207.083333366</c:v>
                </c:pt>
                <c:pt idx="107">
                  <c:v>58327344.750000037</c:v>
                </c:pt>
                <c:pt idx="108">
                  <c:v>58639725.500000037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50-4389-B1D3-C40F2A251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995648"/>
        <c:axId val="121997184"/>
      </c:areaChart>
      <c:catAx>
        <c:axId val="121995648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low"/>
        <c:txPr>
          <a:bodyPr rot="-2700000"/>
          <a:lstStyle/>
          <a:p>
            <a:pPr>
              <a:defRPr/>
            </a:pPr>
            <a:endParaRPr lang="en-US"/>
          </a:p>
        </c:txPr>
        <c:crossAx val="121997184"/>
        <c:crosses val="autoZero"/>
        <c:auto val="0"/>
        <c:lblAlgn val="ctr"/>
        <c:lblOffset val="100"/>
        <c:tickLblSkip val="12"/>
        <c:tickMarkSkip val="12"/>
        <c:noMultiLvlLbl val="1"/>
      </c:catAx>
      <c:valAx>
        <c:axId val="121997184"/>
        <c:scaling>
          <c:orientation val="minMax"/>
          <c:min val="400000000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121995648"/>
        <c:crosses val="autoZero"/>
        <c:crossBetween val="midCat"/>
        <c:dispUnits>
          <c:builtInUnit val="millions"/>
          <c:dispUnitsLbl>
            <c:layout>
              <c:manualLayout>
                <c:xMode val="edge"/>
                <c:yMode val="edge"/>
                <c:x val="6.9004194988446987E-3"/>
                <c:y val="0.29477463153644262"/>
              </c:manualLayout>
            </c:layout>
          </c:dispUnitsLbl>
        </c:dispUnits>
      </c:valAx>
    </c:plotArea>
    <c:legend>
      <c:legendPos val="r"/>
      <c:layout>
        <c:manualLayout>
          <c:xMode val="edge"/>
          <c:yMode val="edge"/>
          <c:x val="0.34109058483074239"/>
          <c:y val="3.6881267245440483E-2"/>
          <c:w val="0.6259703434506585"/>
          <c:h val="0.11153025943872402"/>
        </c:manualLayout>
      </c:layout>
      <c:overlay val="0"/>
      <c:txPr>
        <a:bodyPr/>
        <a:lstStyle/>
        <a:p>
          <a:pPr algn="ctr">
            <a:defRPr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900" b="1">
          <a:latin typeface="+mn-lt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44679991924089E-2"/>
          <c:y val="8.6174583111252714E-2"/>
          <c:w val="0.89493147202773859"/>
          <c:h val="0.70531644107780567"/>
        </c:manualLayout>
      </c:layout>
      <c:lineChart>
        <c:grouping val="standard"/>
        <c:varyColors val="0"/>
        <c:ser>
          <c:idx val="1"/>
          <c:order val="0"/>
          <c:tx>
            <c:strRef>
              <c:f>'[Chart in Microsoft PowerPoint]Visitors'!$H$4</c:f>
              <c:strCache>
                <c:ptCount val="1"/>
                <c:pt idx="0">
                  <c:v>R-S Visitors (12MMA)</c:v>
                </c:pt>
              </c:strCache>
            </c:strRef>
          </c:tx>
          <c:spPr>
            <a:ln w="38100">
              <a:solidFill>
                <a:srgbClr val="000080"/>
              </a:solidFill>
            </a:ln>
          </c:spPr>
          <c:marker>
            <c:symbol val="none"/>
          </c:marker>
          <c:cat>
            <c:numRef>
              <c:f>'[Chart in Microsoft PowerPoint]Visitors'!$A$42:$A$162</c:f>
              <c:numCache>
                <c:formatCode>[$-409]mmm\-yy;@</c:formatCode>
                <c:ptCount val="121"/>
                <c:pt idx="0">
                  <c:v>38384</c:v>
                </c:pt>
                <c:pt idx="1">
                  <c:v>38412</c:v>
                </c:pt>
                <c:pt idx="2">
                  <c:v>38443</c:v>
                </c:pt>
                <c:pt idx="3">
                  <c:v>38473</c:v>
                </c:pt>
                <c:pt idx="4">
                  <c:v>38504</c:v>
                </c:pt>
                <c:pt idx="5">
                  <c:v>38534</c:v>
                </c:pt>
                <c:pt idx="6">
                  <c:v>38565</c:v>
                </c:pt>
                <c:pt idx="7">
                  <c:v>38596</c:v>
                </c:pt>
                <c:pt idx="8">
                  <c:v>38626</c:v>
                </c:pt>
                <c:pt idx="9">
                  <c:v>38657</c:v>
                </c:pt>
                <c:pt idx="10">
                  <c:v>38687</c:v>
                </c:pt>
                <c:pt idx="11">
                  <c:v>38718</c:v>
                </c:pt>
                <c:pt idx="12">
                  <c:v>38749</c:v>
                </c:pt>
                <c:pt idx="13">
                  <c:v>38777</c:v>
                </c:pt>
                <c:pt idx="14">
                  <c:v>38808</c:v>
                </c:pt>
                <c:pt idx="15">
                  <c:v>38838</c:v>
                </c:pt>
                <c:pt idx="16">
                  <c:v>38869</c:v>
                </c:pt>
                <c:pt idx="17">
                  <c:v>38899</c:v>
                </c:pt>
                <c:pt idx="18">
                  <c:v>38930</c:v>
                </c:pt>
                <c:pt idx="19">
                  <c:v>38961</c:v>
                </c:pt>
                <c:pt idx="20">
                  <c:v>38991</c:v>
                </c:pt>
                <c:pt idx="21">
                  <c:v>39022</c:v>
                </c:pt>
                <c:pt idx="22">
                  <c:v>39052</c:v>
                </c:pt>
                <c:pt idx="23">
                  <c:v>39083</c:v>
                </c:pt>
                <c:pt idx="24">
                  <c:v>39114</c:v>
                </c:pt>
                <c:pt idx="25">
                  <c:v>39142</c:v>
                </c:pt>
                <c:pt idx="26">
                  <c:v>39173</c:v>
                </c:pt>
                <c:pt idx="27">
                  <c:v>39203</c:v>
                </c:pt>
                <c:pt idx="28">
                  <c:v>39234</c:v>
                </c:pt>
                <c:pt idx="29">
                  <c:v>39264</c:v>
                </c:pt>
                <c:pt idx="30">
                  <c:v>39295</c:v>
                </c:pt>
                <c:pt idx="31">
                  <c:v>39326</c:v>
                </c:pt>
                <c:pt idx="32">
                  <c:v>39356</c:v>
                </c:pt>
                <c:pt idx="33">
                  <c:v>39387</c:v>
                </c:pt>
                <c:pt idx="34">
                  <c:v>39417</c:v>
                </c:pt>
                <c:pt idx="35">
                  <c:v>39448</c:v>
                </c:pt>
                <c:pt idx="36">
                  <c:v>39479</c:v>
                </c:pt>
                <c:pt idx="37">
                  <c:v>39508</c:v>
                </c:pt>
                <c:pt idx="38">
                  <c:v>39539</c:v>
                </c:pt>
                <c:pt idx="39">
                  <c:v>39569</c:v>
                </c:pt>
                <c:pt idx="40">
                  <c:v>39600</c:v>
                </c:pt>
                <c:pt idx="41">
                  <c:v>39630</c:v>
                </c:pt>
                <c:pt idx="42">
                  <c:v>39661</c:v>
                </c:pt>
                <c:pt idx="43">
                  <c:v>39692</c:v>
                </c:pt>
                <c:pt idx="44">
                  <c:v>39722</c:v>
                </c:pt>
                <c:pt idx="45">
                  <c:v>39753</c:v>
                </c:pt>
                <c:pt idx="46">
                  <c:v>39783</c:v>
                </c:pt>
                <c:pt idx="47">
                  <c:v>39814</c:v>
                </c:pt>
                <c:pt idx="48">
                  <c:v>39845</c:v>
                </c:pt>
                <c:pt idx="49">
                  <c:v>39873</c:v>
                </c:pt>
                <c:pt idx="50">
                  <c:v>39904</c:v>
                </c:pt>
                <c:pt idx="51">
                  <c:v>39934</c:v>
                </c:pt>
                <c:pt idx="52">
                  <c:v>39965</c:v>
                </c:pt>
                <c:pt idx="53">
                  <c:v>39995</c:v>
                </c:pt>
                <c:pt idx="54">
                  <c:v>40026</c:v>
                </c:pt>
                <c:pt idx="55">
                  <c:v>40057</c:v>
                </c:pt>
                <c:pt idx="56">
                  <c:v>40087</c:v>
                </c:pt>
                <c:pt idx="57">
                  <c:v>40118</c:v>
                </c:pt>
                <c:pt idx="58">
                  <c:v>40148</c:v>
                </c:pt>
                <c:pt idx="59">
                  <c:v>40179</c:v>
                </c:pt>
                <c:pt idx="60">
                  <c:v>40210</c:v>
                </c:pt>
                <c:pt idx="61">
                  <c:v>40238</c:v>
                </c:pt>
                <c:pt idx="62">
                  <c:v>40269</c:v>
                </c:pt>
                <c:pt idx="63">
                  <c:v>40299</c:v>
                </c:pt>
                <c:pt idx="64">
                  <c:v>40330</c:v>
                </c:pt>
                <c:pt idx="65">
                  <c:v>40360</c:v>
                </c:pt>
                <c:pt idx="66">
                  <c:v>40391</c:v>
                </c:pt>
                <c:pt idx="67">
                  <c:v>40422</c:v>
                </c:pt>
                <c:pt idx="68">
                  <c:v>40452</c:v>
                </c:pt>
                <c:pt idx="69">
                  <c:v>40483</c:v>
                </c:pt>
                <c:pt idx="70">
                  <c:v>40513</c:v>
                </c:pt>
                <c:pt idx="71">
                  <c:v>40544</c:v>
                </c:pt>
                <c:pt idx="72">
                  <c:v>40575</c:v>
                </c:pt>
                <c:pt idx="73">
                  <c:v>40603</c:v>
                </c:pt>
                <c:pt idx="74">
                  <c:v>40634</c:v>
                </c:pt>
                <c:pt idx="75">
                  <c:v>40664</c:v>
                </c:pt>
                <c:pt idx="76">
                  <c:v>40695</c:v>
                </c:pt>
                <c:pt idx="77">
                  <c:v>40725</c:v>
                </c:pt>
                <c:pt idx="78">
                  <c:v>40756</c:v>
                </c:pt>
                <c:pt idx="79">
                  <c:v>40787</c:v>
                </c:pt>
                <c:pt idx="80">
                  <c:v>40817</c:v>
                </c:pt>
                <c:pt idx="81">
                  <c:v>40848</c:v>
                </c:pt>
                <c:pt idx="82">
                  <c:v>40878</c:v>
                </c:pt>
                <c:pt idx="83">
                  <c:v>40909</c:v>
                </c:pt>
                <c:pt idx="84">
                  <c:v>40940</c:v>
                </c:pt>
                <c:pt idx="85">
                  <c:v>40969</c:v>
                </c:pt>
                <c:pt idx="86">
                  <c:v>41000</c:v>
                </c:pt>
                <c:pt idx="87">
                  <c:v>41030</c:v>
                </c:pt>
                <c:pt idx="88">
                  <c:v>41061</c:v>
                </c:pt>
                <c:pt idx="89">
                  <c:v>41091</c:v>
                </c:pt>
                <c:pt idx="90">
                  <c:v>41122</c:v>
                </c:pt>
                <c:pt idx="91">
                  <c:v>41153</c:v>
                </c:pt>
                <c:pt idx="92">
                  <c:v>41183</c:v>
                </c:pt>
                <c:pt idx="93">
                  <c:v>41214</c:v>
                </c:pt>
                <c:pt idx="94">
                  <c:v>41244</c:v>
                </c:pt>
                <c:pt idx="95">
                  <c:v>41287</c:v>
                </c:pt>
                <c:pt idx="96">
                  <c:v>41318</c:v>
                </c:pt>
                <c:pt idx="97">
                  <c:v>41345</c:v>
                </c:pt>
                <c:pt idx="98">
                  <c:v>41377</c:v>
                </c:pt>
                <c:pt idx="99">
                  <c:v>41407</c:v>
                </c:pt>
                <c:pt idx="100">
                  <c:v>41438</c:v>
                </c:pt>
                <c:pt idx="101">
                  <c:v>41468</c:v>
                </c:pt>
                <c:pt idx="102">
                  <c:v>41499</c:v>
                </c:pt>
                <c:pt idx="103">
                  <c:v>41530</c:v>
                </c:pt>
                <c:pt idx="104">
                  <c:v>41560</c:v>
                </c:pt>
                <c:pt idx="105">
                  <c:v>41591</c:v>
                </c:pt>
                <c:pt idx="106">
                  <c:v>41621</c:v>
                </c:pt>
                <c:pt idx="107">
                  <c:v>41652</c:v>
                </c:pt>
                <c:pt idx="108">
                  <c:v>41683</c:v>
                </c:pt>
                <c:pt idx="109">
                  <c:v>41711</c:v>
                </c:pt>
                <c:pt idx="110">
                  <c:v>41742</c:v>
                </c:pt>
                <c:pt idx="111">
                  <c:v>41772</c:v>
                </c:pt>
                <c:pt idx="112">
                  <c:v>41803</c:v>
                </c:pt>
                <c:pt idx="113">
                  <c:v>41833</c:v>
                </c:pt>
                <c:pt idx="114">
                  <c:v>41864</c:v>
                </c:pt>
                <c:pt idx="115">
                  <c:v>41895</c:v>
                </c:pt>
                <c:pt idx="116">
                  <c:v>41925</c:v>
                </c:pt>
                <c:pt idx="117">
                  <c:v>41956</c:v>
                </c:pt>
                <c:pt idx="118">
                  <c:v>41986</c:v>
                </c:pt>
                <c:pt idx="119">
                  <c:v>42017</c:v>
                </c:pt>
                <c:pt idx="120">
                  <c:v>42048</c:v>
                </c:pt>
              </c:numCache>
            </c:numRef>
          </c:cat>
          <c:val>
            <c:numRef>
              <c:f>'[Chart in Microsoft PowerPoint]Visitors'!$H$42:$H$162</c:f>
              <c:numCache>
                <c:formatCode>#,##0</c:formatCode>
                <c:ptCount val="121"/>
                <c:pt idx="0">
                  <c:v>457645.5</c:v>
                </c:pt>
                <c:pt idx="1">
                  <c:v>454829.91666666674</c:v>
                </c:pt>
                <c:pt idx="2">
                  <c:v>451280.5</c:v>
                </c:pt>
                <c:pt idx="3">
                  <c:v>446393.08333333337</c:v>
                </c:pt>
                <c:pt idx="4">
                  <c:v>444543.25</c:v>
                </c:pt>
                <c:pt idx="5">
                  <c:v>445058.41666666674</c:v>
                </c:pt>
                <c:pt idx="6">
                  <c:v>443472.25</c:v>
                </c:pt>
                <c:pt idx="7">
                  <c:v>443433.66666666669</c:v>
                </c:pt>
                <c:pt idx="8">
                  <c:v>440257.58333333337</c:v>
                </c:pt>
                <c:pt idx="9">
                  <c:v>440245.66666666669</c:v>
                </c:pt>
                <c:pt idx="10">
                  <c:v>438796.08333333337</c:v>
                </c:pt>
                <c:pt idx="11">
                  <c:v>439160.16666666669</c:v>
                </c:pt>
                <c:pt idx="12">
                  <c:v>439246.08333333337</c:v>
                </c:pt>
                <c:pt idx="13">
                  <c:v>437874.33333333337</c:v>
                </c:pt>
                <c:pt idx="14">
                  <c:v>438113.33333333337</c:v>
                </c:pt>
                <c:pt idx="15">
                  <c:v>439490</c:v>
                </c:pt>
                <c:pt idx="16">
                  <c:v>438888.83333333337</c:v>
                </c:pt>
                <c:pt idx="17">
                  <c:v>435791.58333333337</c:v>
                </c:pt>
                <c:pt idx="18">
                  <c:v>435495.66666666669</c:v>
                </c:pt>
                <c:pt idx="19">
                  <c:v>433145.41666666674</c:v>
                </c:pt>
                <c:pt idx="20">
                  <c:v>429827.16666666669</c:v>
                </c:pt>
                <c:pt idx="21">
                  <c:v>427555.25</c:v>
                </c:pt>
                <c:pt idx="22">
                  <c:v>426759.91666666674</c:v>
                </c:pt>
                <c:pt idx="23">
                  <c:v>425543.08333333337</c:v>
                </c:pt>
                <c:pt idx="24">
                  <c:v>424907.66666666669</c:v>
                </c:pt>
                <c:pt idx="25">
                  <c:v>425598.66666666669</c:v>
                </c:pt>
                <c:pt idx="26">
                  <c:v>424438.75</c:v>
                </c:pt>
                <c:pt idx="27">
                  <c:v>424583.25</c:v>
                </c:pt>
                <c:pt idx="28">
                  <c:v>423739.33333333337</c:v>
                </c:pt>
                <c:pt idx="29">
                  <c:v>422803</c:v>
                </c:pt>
                <c:pt idx="30">
                  <c:v>422664</c:v>
                </c:pt>
                <c:pt idx="31">
                  <c:v>422450.5</c:v>
                </c:pt>
                <c:pt idx="32">
                  <c:v>424779.08333333337</c:v>
                </c:pt>
                <c:pt idx="33">
                  <c:v>426847.91666666674</c:v>
                </c:pt>
                <c:pt idx="34">
                  <c:v>424799.25</c:v>
                </c:pt>
                <c:pt idx="35">
                  <c:v>422551.16666666669</c:v>
                </c:pt>
                <c:pt idx="36">
                  <c:v>421409.25</c:v>
                </c:pt>
                <c:pt idx="37">
                  <c:v>416836.33333333337</c:v>
                </c:pt>
                <c:pt idx="38">
                  <c:v>413177</c:v>
                </c:pt>
                <c:pt idx="39">
                  <c:v>408377.66666666669</c:v>
                </c:pt>
                <c:pt idx="40">
                  <c:v>403242.83333333337</c:v>
                </c:pt>
                <c:pt idx="41">
                  <c:v>399596.16666666669</c:v>
                </c:pt>
                <c:pt idx="42">
                  <c:v>397054.08333333337</c:v>
                </c:pt>
                <c:pt idx="43">
                  <c:v>392416.75</c:v>
                </c:pt>
                <c:pt idx="44">
                  <c:v>389427.16666666669</c:v>
                </c:pt>
                <c:pt idx="45">
                  <c:v>384544.33333333337</c:v>
                </c:pt>
                <c:pt idx="46">
                  <c:v>381941.5</c:v>
                </c:pt>
                <c:pt idx="47">
                  <c:v>380447.33333333337</c:v>
                </c:pt>
                <c:pt idx="48">
                  <c:v>374148.58333333337</c:v>
                </c:pt>
                <c:pt idx="49">
                  <c:v>370353.83333333337</c:v>
                </c:pt>
                <c:pt idx="50">
                  <c:v>369310.41666666674</c:v>
                </c:pt>
                <c:pt idx="51">
                  <c:v>369077.58333333337</c:v>
                </c:pt>
                <c:pt idx="52">
                  <c:v>369256</c:v>
                </c:pt>
                <c:pt idx="53">
                  <c:v>366662.58333333337</c:v>
                </c:pt>
                <c:pt idx="54">
                  <c:v>363661.58333333337</c:v>
                </c:pt>
                <c:pt idx="55">
                  <c:v>364526</c:v>
                </c:pt>
                <c:pt idx="56">
                  <c:v>362107.83333333337</c:v>
                </c:pt>
                <c:pt idx="57">
                  <c:v>361345.33333333337</c:v>
                </c:pt>
                <c:pt idx="58">
                  <c:v>362868.58333333337</c:v>
                </c:pt>
                <c:pt idx="59">
                  <c:v>361115.83333333337</c:v>
                </c:pt>
                <c:pt idx="60">
                  <c:v>363859.16666666669</c:v>
                </c:pt>
                <c:pt idx="61">
                  <c:v>367076</c:v>
                </c:pt>
                <c:pt idx="62">
                  <c:v>367530.08333333337</c:v>
                </c:pt>
                <c:pt idx="63">
                  <c:v>367585.66666666669</c:v>
                </c:pt>
                <c:pt idx="64">
                  <c:v>370620.66666666669</c:v>
                </c:pt>
                <c:pt idx="65">
                  <c:v>372955.83333333337</c:v>
                </c:pt>
                <c:pt idx="66">
                  <c:v>371958.5</c:v>
                </c:pt>
                <c:pt idx="67">
                  <c:v>371515.08333333337</c:v>
                </c:pt>
                <c:pt idx="68">
                  <c:v>370539.91666666674</c:v>
                </c:pt>
                <c:pt idx="69">
                  <c:v>369164.25</c:v>
                </c:pt>
                <c:pt idx="70">
                  <c:v>367189.16666666669</c:v>
                </c:pt>
                <c:pt idx="71">
                  <c:v>367615.33333333337</c:v>
                </c:pt>
                <c:pt idx="72">
                  <c:v>367052.75</c:v>
                </c:pt>
                <c:pt idx="73">
                  <c:v>364201.16666666669</c:v>
                </c:pt>
                <c:pt idx="74">
                  <c:v>363856.33333333337</c:v>
                </c:pt>
                <c:pt idx="75">
                  <c:v>362970.91666666674</c:v>
                </c:pt>
                <c:pt idx="76">
                  <c:v>359946.5</c:v>
                </c:pt>
                <c:pt idx="77">
                  <c:v>360242.5</c:v>
                </c:pt>
                <c:pt idx="78">
                  <c:v>361271.5</c:v>
                </c:pt>
                <c:pt idx="79">
                  <c:v>360985.25</c:v>
                </c:pt>
                <c:pt idx="80">
                  <c:v>360022.83333333337</c:v>
                </c:pt>
                <c:pt idx="81">
                  <c:v>361031.91666666674</c:v>
                </c:pt>
                <c:pt idx="82">
                  <c:v>362095.08333333337</c:v>
                </c:pt>
                <c:pt idx="83">
                  <c:v>360599.91666666674</c:v>
                </c:pt>
                <c:pt idx="84">
                  <c:v>362272.25</c:v>
                </c:pt>
                <c:pt idx="85">
                  <c:v>363106.5</c:v>
                </c:pt>
                <c:pt idx="86">
                  <c:v>365310.25</c:v>
                </c:pt>
                <c:pt idx="87">
                  <c:v>365915.83333333337</c:v>
                </c:pt>
                <c:pt idx="88">
                  <c:v>368556</c:v>
                </c:pt>
                <c:pt idx="89">
                  <c:v>370515.25</c:v>
                </c:pt>
                <c:pt idx="90">
                  <c:v>374060.75</c:v>
                </c:pt>
                <c:pt idx="91">
                  <c:v>376533.33333333337</c:v>
                </c:pt>
                <c:pt idx="92">
                  <c:v>378592.83333333337</c:v>
                </c:pt>
                <c:pt idx="93">
                  <c:v>377783.41666666674</c:v>
                </c:pt>
                <c:pt idx="94">
                  <c:v>378034.58333333337</c:v>
                </c:pt>
                <c:pt idx="95">
                  <c:v>381399.16666666669</c:v>
                </c:pt>
                <c:pt idx="96">
                  <c:v>379670.33333333337</c:v>
                </c:pt>
                <c:pt idx="97">
                  <c:v>381112.41666666674</c:v>
                </c:pt>
                <c:pt idx="98">
                  <c:v>380292.41666666674</c:v>
                </c:pt>
                <c:pt idx="99">
                  <c:v>382712.91666666674</c:v>
                </c:pt>
                <c:pt idx="100">
                  <c:v>384798.08333333337</c:v>
                </c:pt>
                <c:pt idx="101">
                  <c:v>386202</c:v>
                </c:pt>
                <c:pt idx="102">
                  <c:v>386493</c:v>
                </c:pt>
                <c:pt idx="103">
                  <c:v>384959.58333333337</c:v>
                </c:pt>
                <c:pt idx="104">
                  <c:v>384832.16666666669</c:v>
                </c:pt>
                <c:pt idx="105">
                  <c:v>387167</c:v>
                </c:pt>
                <c:pt idx="106">
                  <c:v>388608.58333333337</c:v>
                </c:pt>
                <c:pt idx="107">
                  <c:v>386777.91666666674</c:v>
                </c:pt>
                <c:pt idx="108">
                  <c:v>386504.16666666669</c:v>
                </c:pt>
                <c:pt idx="109">
                  <c:v>385429.5</c:v>
                </c:pt>
                <c:pt idx="110">
                  <c:v>385443.41666666674</c:v>
                </c:pt>
                <c:pt idx="111">
                  <c:v>385412.5</c:v>
                </c:pt>
                <c:pt idx="112">
                  <c:v>383653.83333333337</c:v>
                </c:pt>
                <c:pt idx="113">
                  <c:v>383591.08333333337</c:v>
                </c:pt>
                <c:pt idx="114">
                  <c:v>383145.41666666674</c:v>
                </c:pt>
                <c:pt idx="115">
                  <c:v>383299.83333333337</c:v>
                </c:pt>
                <c:pt idx="116">
                  <c:v>384374.66666666669</c:v>
                </c:pt>
                <c:pt idx="117">
                  <c:v>384836.41666666674</c:v>
                </c:pt>
                <c:pt idx="118">
                  <c:v>385933</c:v>
                </c:pt>
                <c:pt idx="119">
                  <c:v>389552.08333333337</c:v>
                </c:pt>
                <c:pt idx="120">
                  <c:v>390919.58333333337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98A-450A-B0C7-6DF37ADE9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185600"/>
        <c:axId val="122187136"/>
      </c:lineChart>
      <c:dateAx>
        <c:axId val="122185600"/>
        <c:scaling>
          <c:orientation val="minMax"/>
          <c:min val="38749"/>
        </c:scaling>
        <c:delete val="0"/>
        <c:axPos val="b"/>
        <c:numFmt formatCode="[$-409]mmm\-yy;@" sourceLinked="1"/>
        <c:majorTickMark val="out"/>
        <c:minorTickMark val="none"/>
        <c:tickLblPos val="nextTo"/>
        <c:txPr>
          <a:bodyPr rot="-2700000"/>
          <a:lstStyle/>
          <a:p>
            <a:pPr algn="ctr">
              <a:defRPr sz="1900" baseline="0"/>
            </a:pPr>
            <a:endParaRPr lang="en-US"/>
          </a:p>
        </c:txPr>
        <c:crossAx val="122187136"/>
        <c:crosses val="autoZero"/>
        <c:auto val="1"/>
        <c:lblOffset val="100"/>
        <c:baseTimeUnit val="days"/>
      </c:dateAx>
      <c:valAx>
        <c:axId val="122187136"/>
        <c:scaling>
          <c:orientation val="minMax"/>
          <c:min val="300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900" baseline="0"/>
            </a:pPr>
            <a:endParaRPr lang="en-US"/>
          </a:p>
        </c:txPr>
        <c:crossAx val="122185600"/>
        <c:crosses val="autoZero"/>
        <c:crossBetween val="between"/>
        <c:dispUnits>
          <c:builtInUnit val="thousands"/>
        </c:dispUnits>
      </c:valAx>
      <c:spPr>
        <a:solidFill>
          <a:srgbClr val="FFFFFF"/>
        </a:solidFill>
      </c:spPr>
    </c:plotArea>
    <c:plotVisOnly val="1"/>
    <c:dispBlanksAs val="zero"/>
    <c:showDLblsOverMax val="0"/>
  </c:chart>
  <c:spPr>
    <a:solidFill>
      <a:srgbClr val="FFFFFF"/>
    </a:solidFill>
  </c:spPr>
  <c:txPr>
    <a:bodyPr/>
    <a:lstStyle/>
    <a:p>
      <a:pPr>
        <a:defRPr sz="1400" b="1" i="0" baseline="0">
          <a:latin typeface="+mn-lt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23373394115212"/>
          <c:y val="4.0931186171821989E-2"/>
          <c:w val="0.76124729474605157"/>
          <c:h val="0.79230995658253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'Reno SF_Sales'!$B$4</c:f>
              <c:strCache>
                <c:ptCount val="1"/>
                <c:pt idx="0">
                  <c:v>R-S Median Home Price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numRef>
              <c:f>'Reno SF_Sales'!$A$29:$A$89</c:f>
              <c:numCache>
                <c:formatCode>mmm\-yy</c:formatCode>
                <c:ptCount val="61"/>
                <c:pt idx="0">
                  <c:v>40186</c:v>
                </c:pt>
                <c:pt idx="1">
                  <c:v>40217</c:v>
                </c:pt>
                <c:pt idx="2">
                  <c:v>40245</c:v>
                </c:pt>
                <c:pt idx="3">
                  <c:v>40276</c:v>
                </c:pt>
                <c:pt idx="4">
                  <c:v>40306</c:v>
                </c:pt>
                <c:pt idx="5">
                  <c:v>40337</c:v>
                </c:pt>
                <c:pt idx="6">
                  <c:v>40367</c:v>
                </c:pt>
                <c:pt idx="7">
                  <c:v>40398</c:v>
                </c:pt>
                <c:pt idx="8">
                  <c:v>40429</c:v>
                </c:pt>
                <c:pt idx="9">
                  <c:v>40459</c:v>
                </c:pt>
                <c:pt idx="10">
                  <c:v>40490</c:v>
                </c:pt>
                <c:pt idx="11">
                  <c:v>40520</c:v>
                </c:pt>
                <c:pt idx="12">
                  <c:v>40551</c:v>
                </c:pt>
                <c:pt idx="13">
                  <c:v>40582</c:v>
                </c:pt>
                <c:pt idx="14">
                  <c:v>40610</c:v>
                </c:pt>
                <c:pt idx="15">
                  <c:v>40641</c:v>
                </c:pt>
                <c:pt idx="16">
                  <c:v>40671</c:v>
                </c:pt>
                <c:pt idx="17">
                  <c:v>40702</c:v>
                </c:pt>
                <c:pt idx="18">
                  <c:v>40732</c:v>
                </c:pt>
                <c:pt idx="19">
                  <c:v>40763</c:v>
                </c:pt>
                <c:pt idx="20">
                  <c:v>40794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</c:numCache>
            </c:numRef>
          </c:cat>
          <c:val>
            <c:numRef>
              <c:f>'Reno SF_Sales'!$C$29:$C$89</c:f>
              <c:numCache>
                <c:formatCode>"$"#,##0</c:formatCode>
                <c:ptCount val="61"/>
                <c:pt idx="0">
                  <c:v>183039.58333333331</c:v>
                </c:pt>
                <c:pt idx="1">
                  <c:v>180718.75</c:v>
                </c:pt>
                <c:pt idx="2">
                  <c:v>178793.75</c:v>
                </c:pt>
                <c:pt idx="3">
                  <c:v>178122.91666666666</c:v>
                </c:pt>
                <c:pt idx="4">
                  <c:v>178148.54166666666</c:v>
                </c:pt>
                <c:pt idx="5">
                  <c:v>177152.70833333334</c:v>
                </c:pt>
                <c:pt idx="6">
                  <c:v>177231.875</c:v>
                </c:pt>
                <c:pt idx="7">
                  <c:v>177227.70833333334</c:v>
                </c:pt>
                <c:pt idx="8">
                  <c:v>175894.375</c:v>
                </c:pt>
                <c:pt idx="9">
                  <c:v>175477.70833333334</c:v>
                </c:pt>
                <c:pt idx="10">
                  <c:v>175056.875</c:v>
                </c:pt>
                <c:pt idx="11">
                  <c:v>173848.54166666666</c:v>
                </c:pt>
                <c:pt idx="12">
                  <c:v>172892.29166666666</c:v>
                </c:pt>
                <c:pt idx="13">
                  <c:v>171815.20833333334</c:v>
                </c:pt>
                <c:pt idx="14">
                  <c:v>170573.54166666666</c:v>
                </c:pt>
                <c:pt idx="15">
                  <c:v>168536.04166666666</c:v>
                </c:pt>
                <c:pt idx="16">
                  <c:v>166427.08333333331</c:v>
                </c:pt>
                <c:pt idx="17">
                  <c:v>165093.75</c:v>
                </c:pt>
                <c:pt idx="18">
                  <c:v>162506.25</c:v>
                </c:pt>
                <c:pt idx="19">
                  <c:v>160343.75</c:v>
                </c:pt>
                <c:pt idx="20">
                  <c:v>158689.58333333331</c:v>
                </c:pt>
                <c:pt idx="21">
                  <c:v>156502.08333333331</c:v>
                </c:pt>
                <c:pt idx="22">
                  <c:v>154757.25</c:v>
                </c:pt>
                <c:pt idx="23">
                  <c:v>154148.91666666666</c:v>
                </c:pt>
                <c:pt idx="24">
                  <c:v>152194.75</c:v>
                </c:pt>
                <c:pt idx="25">
                  <c:v>150959.33333333331</c:v>
                </c:pt>
                <c:pt idx="26">
                  <c:v>149955.16666666666</c:v>
                </c:pt>
                <c:pt idx="27">
                  <c:v>149638.5</c:v>
                </c:pt>
                <c:pt idx="28">
                  <c:v>150888.5</c:v>
                </c:pt>
                <c:pt idx="29">
                  <c:v>152221.83333333331</c:v>
                </c:pt>
                <c:pt idx="30">
                  <c:v>153534.875</c:v>
                </c:pt>
                <c:pt idx="31">
                  <c:v>155376.54166666666</c:v>
                </c:pt>
                <c:pt idx="32">
                  <c:v>157759.875</c:v>
                </c:pt>
                <c:pt idx="33">
                  <c:v>160364.04166666666</c:v>
                </c:pt>
                <c:pt idx="34">
                  <c:v>163113.04166666666</c:v>
                </c:pt>
                <c:pt idx="35">
                  <c:v>165758.875</c:v>
                </c:pt>
                <c:pt idx="36">
                  <c:v>169517.20833333334</c:v>
                </c:pt>
                <c:pt idx="37">
                  <c:v>173433.875</c:v>
                </c:pt>
                <c:pt idx="38">
                  <c:v>177188.04166666666</c:v>
                </c:pt>
                <c:pt idx="39">
                  <c:v>181943.29166666666</c:v>
                </c:pt>
                <c:pt idx="40">
                  <c:v>186518.29166666666</c:v>
                </c:pt>
                <c:pt idx="41">
                  <c:v>190872.45833333331</c:v>
                </c:pt>
                <c:pt idx="42">
                  <c:v>194980.25</c:v>
                </c:pt>
                <c:pt idx="43">
                  <c:v>198638.58333333331</c:v>
                </c:pt>
                <c:pt idx="44">
                  <c:v>202505.20833333334</c:v>
                </c:pt>
                <c:pt idx="45">
                  <c:v>205421.875</c:v>
                </c:pt>
                <c:pt idx="46">
                  <c:v>209046.875</c:v>
                </c:pt>
                <c:pt idx="47">
                  <c:v>212592.70833333334</c:v>
                </c:pt>
                <c:pt idx="48">
                  <c:v>215917.70833333334</c:v>
                </c:pt>
                <c:pt idx="49">
                  <c:v>219417.70833333334</c:v>
                </c:pt>
                <c:pt idx="50">
                  <c:v>222084.375</c:v>
                </c:pt>
                <c:pt idx="51">
                  <c:v>224062.45833333331</c:v>
                </c:pt>
                <c:pt idx="52">
                  <c:v>225737.45833333331</c:v>
                </c:pt>
                <c:pt idx="53">
                  <c:v>228049.95833333331</c:v>
                </c:pt>
                <c:pt idx="54">
                  <c:v>230970.79166666666</c:v>
                </c:pt>
                <c:pt idx="55">
                  <c:v>233470.79166666666</c:v>
                </c:pt>
                <c:pt idx="56">
                  <c:v>234625</c:v>
                </c:pt>
                <c:pt idx="57">
                  <c:v>238604.16666666666</c:v>
                </c:pt>
                <c:pt idx="58">
                  <c:v>241850</c:v>
                </c:pt>
                <c:pt idx="59">
                  <c:v>244600</c:v>
                </c:pt>
                <c:pt idx="60">
                  <c:v>247516.66666666666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03711872"/>
        <c:axId val="103713408"/>
      </c:barChart>
      <c:lineChart>
        <c:grouping val="standard"/>
        <c:varyColors val="0"/>
        <c:ser>
          <c:idx val="1"/>
          <c:order val="1"/>
          <c:tx>
            <c:strRef>
              <c:f>'Reno SF_Sales'!$D$4</c:f>
              <c:strCache>
                <c:ptCount val="1"/>
                <c:pt idx="0">
                  <c:v>Growth Rate</c:v>
                </c:pt>
              </c:strCache>
            </c:strRef>
          </c:tx>
          <c:spPr>
            <a:ln w="38100">
              <a:solidFill>
                <a:srgbClr val="002060"/>
              </a:solidFill>
            </a:ln>
          </c:spPr>
          <c:marker>
            <c:symbol val="none"/>
          </c:marker>
          <c:val>
            <c:numRef>
              <c:f>'Reno SF_Sales'!$D$29:$D$89</c:f>
              <c:numCache>
                <c:formatCode>0.0%</c:formatCode>
                <c:ptCount val="61"/>
                <c:pt idx="0">
                  <c:v>-0.25851877607788593</c:v>
                </c:pt>
                <c:pt idx="1">
                  <c:v>-0.24801829479728704</c:v>
                </c:pt>
                <c:pt idx="2">
                  <c:v>-0.23616352425165907</c:v>
                </c:pt>
                <c:pt idx="3">
                  <c:v>-0.21456209717128821</c:v>
                </c:pt>
                <c:pt idx="4">
                  <c:v>-0.18898973804510716</c:v>
                </c:pt>
                <c:pt idx="5">
                  <c:v>-0.16793905828016756</c:v>
                </c:pt>
                <c:pt idx="6">
                  <c:v>-0.14377289745964006</c:v>
                </c:pt>
                <c:pt idx="7">
                  <c:v>-0.11896412444591745</c:v>
                </c:pt>
                <c:pt idx="8">
                  <c:v>-0.10596276843576602</c:v>
                </c:pt>
                <c:pt idx="9">
                  <c:v>-8.8802224193513371E-2</c:v>
                </c:pt>
                <c:pt idx="10">
                  <c:v>-7.2935192744764787E-2</c:v>
                </c:pt>
                <c:pt idx="11">
                  <c:v>-6.304259953740099E-2</c:v>
                </c:pt>
                <c:pt idx="12">
                  <c:v>-5.5437689935009658E-2</c:v>
                </c:pt>
                <c:pt idx="13">
                  <c:v>-4.9267392933310179E-2</c:v>
                </c:pt>
                <c:pt idx="14">
                  <c:v>-4.5975926638002422E-2</c:v>
                </c:pt>
                <c:pt idx="15">
                  <c:v>-5.3821682124937105E-2</c:v>
                </c:pt>
                <c:pt idx="16">
                  <c:v>-6.5795982519269339E-2</c:v>
                </c:pt>
                <c:pt idx="17">
                  <c:v>-6.8070979251657948E-2</c:v>
                </c:pt>
                <c:pt idx="18">
                  <c:v>-8.3086775446008176E-2</c:v>
                </c:pt>
                <c:pt idx="19">
                  <c:v>-9.5267035228925212E-2</c:v>
                </c:pt>
                <c:pt idx="20">
                  <c:v>-9.7813199919932994E-2</c:v>
                </c:pt>
                <c:pt idx="21">
                  <c:v>-0.10813695471765764</c:v>
                </c:pt>
                <c:pt idx="22">
                  <c:v>-0.11596017008757865</c:v>
                </c:pt>
                <c:pt idx="23">
                  <c:v>-0.11331487058299071</c:v>
                </c:pt>
                <c:pt idx="24">
                  <c:v>-0.11971350178278142</c:v>
                </c:pt>
                <c:pt idx="25">
                  <c:v>-0.12138550016793725</c:v>
                </c:pt>
                <c:pt idx="26">
                  <c:v>-0.12087674793252669</c:v>
                </c:pt>
                <c:pt idx="27">
                  <c:v>-0.11212759881973809</c:v>
                </c:pt>
                <c:pt idx="28">
                  <c:v>-9.336571321274334E-2</c:v>
                </c:pt>
                <c:pt idx="29">
                  <c:v>-7.7967316549940074E-2</c:v>
                </c:pt>
                <c:pt idx="30">
                  <c:v>-5.5206338217760886E-2</c:v>
                </c:pt>
                <c:pt idx="31">
                  <c:v>-3.0978496719288089E-2</c:v>
                </c:pt>
                <c:pt idx="32">
                  <c:v>-5.858660119993254E-3</c:v>
                </c:pt>
                <c:pt idx="33">
                  <c:v>2.4676721555889628E-2</c:v>
                </c:pt>
                <c:pt idx="34">
                  <c:v>5.3992893170863761E-2</c:v>
                </c:pt>
                <c:pt idx="35">
                  <c:v>7.531650941432734E-2</c:v>
                </c:pt>
                <c:pt idx="36">
                  <c:v>0.11381771272224127</c:v>
                </c:pt>
                <c:pt idx="37">
                  <c:v>0.14887811949354998</c:v>
                </c:pt>
                <c:pt idx="38">
                  <c:v>0.18160678024876331</c:v>
                </c:pt>
                <c:pt idx="39">
                  <c:v>0.21588556198215469</c:v>
                </c:pt>
                <c:pt idx="40">
                  <c:v>0.23613324850248144</c:v>
                </c:pt>
                <c:pt idx="41">
                  <c:v>0.25390986400330218</c:v>
                </c:pt>
                <c:pt idx="42">
                  <c:v>0.2699411127276457</c:v>
                </c:pt>
                <c:pt idx="43">
                  <c:v>0.27843354732066233</c:v>
                </c:pt>
                <c:pt idx="44">
                  <c:v>0.28362936604338307</c:v>
                </c:pt>
                <c:pt idx="45">
                  <c:v>0.28097217346885495</c:v>
                </c:pt>
                <c:pt idx="46">
                  <c:v>0.28160736176572848</c:v>
                </c:pt>
                <c:pt idx="47">
                  <c:v>0.28254193528601929</c:v>
                </c:pt>
                <c:pt idx="48">
                  <c:v>0.27372147321326518</c:v>
                </c:pt>
                <c:pt idx="49">
                  <c:v>0.26513755362574543</c:v>
                </c:pt>
                <c:pt idx="50">
                  <c:v>0.25338241176452614</c:v>
                </c:pt>
                <c:pt idx="51">
                  <c:v>0.23149612321971214</c:v>
                </c:pt>
                <c:pt idx="52">
                  <c:v>0.21026981491314878</c:v>
                </c:pt>
                <c:pt idx="53">
                  <c:v>0.19477666041831165</c:v>
                </c:pt>
                <c:pt idx="54">
                  <c:v>0.1845855755476089</c:v>
                </c:pt>
                <c:pt idx="55">
                  <c:v>0.1753546956931411</c:v>
                </c:pt>
                <c:pt idx="56">
                  <c:v>0.15861217561276722</c:v>
                </c:pt>
                <c:pt idx="57">
                  <c:v>0.16153241550670619</c:v>
                </c:pt>
                <c:pt idx="58">
                  <c:v>0.15691755736602137</c:v>
                </c:pt>
                <c:pt idx="59">
                  <c:v>0.15055686489717718</c:v>
                </c:pt>
                <c:pt idx="60">
                  <c:v>0.14634722912374976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725312"/>
        <c:axId val="103723776"/>
      </c:lineChart>
      <c:catAx>
        <c:axId val="103711872"/>
        <c:scaling>
          <c:orientation val="minMax"/>
        </c:scaling>
        <c:delete val="0"/>
        <c:axPos val="b"/>
        <c:numFmt formatCode="[$-409]mmm\-yy;@" sourceLinked="0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 algn="ctr" rtl="0">
              <a:defRPr/>
            </a:pPr>
            <a:endParaRPr lang="en-US"/>
          </a:p>
        </c:txPr>
        <c:crossAx val="103713408"/>
        <c:crosses val="autoZero"/>
        <c:auto val="0"/>
        <c:lblAlgn val="ctr"/>
        <c:lblOffset val="100"/>
        <c:tickLblSkip val="12"/>
        <c:noMultiLvlLbl val="0"/>
      </c:catAx>
      <c:valAx>
        <c:axId val="103713408"/>
        <c:scaling>
          <c:orientation val="minMax"/>
          <c:min val="140000"/>
        </c:scaling>
        <c:delete val="0"/>
        <c:axPos val="l"/>
        <c:majorGridlines/>
        <c:title>
          <c:tx>
            <c:rich>
              <a:bodyPr/>
              <a:lstStyle/>
              <a:p>
                <a:pPr algn="ctr">
                  <a:defRPr/>
                </a:pPr>
                <a:r>
                  <a:rPr lang="en-US" dirty="0"/>
                  <a:t>Number of Home Sales</a:t>
                </a:r>
              </a:p>
            </c:rich>
          </c:tx>
          <c:layout>
            <c:manualLayout>
              <c:xMode val="edge"/>
              <c:yMode val="edge"/>
              <c:x val="5.9062025141594157E-3"/>
              <c:y val="0.28600420274568489"/>
            </c:manualLayout>
          </c:layout>
          <c:overlay val="0"/>
          <c:spPr>
            <a:noFill/>
            <a:ln w="25400">
              <a:noFill/>
            </a:ln>
          </c:spPr>
        </c:title>
        <c:numFmt formatCode="&quot;$&quot;#,##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algn="ctr" rtl="0">
              <a:defRPr/>
            </a:pPr>
            <a:endParaRPr lang="en-US"/>
          </a:p>
        </c:txPr>
        <c:crossAx val="103711872"/>
        <c:crosses val="autoZero"/>
        <c:crossBetween val="between"/>
      </c:valAx>
      <c:valAx>
        <c:axId val="103723776"/>
        <c:scaling>
          <c:orientation val="minMax"/>
          <c:min val="-0.4"/>
        </c:scaling>
        <c:delete val="0"/>
        <c:axPos val="r"/>
        <c:numFmt formatCode="0%" sourceLinked="0"/>
        <c:majorTickMark val="out"/>
        <c:minorTickMark val="none"/>
        <c:tickLblPos val="nextTo"/>
        <c:crossAx val="103725312"/>
        <c:crosses val="max"/>
        <c:crossBetween val="between"/>
      </c:valAx>
      <c:catAx>
        <c:axId val="103725312"/>
        <c:scaling>
          <c:orientation val="minMax"/>
        </c:scaling>
        <c:delete val="1"/>
        <c:axPos val="b"/>
        <c:majorTickMark val="out"/>
        <c:minorTickMark val="none"/>
        <c:tickLblPos val="none"/>
        <c:crossAx val="103723776"/>
        <c:crosses val="autoZero"/>
        <c:auto val="0"/>
        <c:lblAlgn val="ctr"/>
        <c:lblOffset val="100"/>
        <c:noMultiLvlLbl val="0"/>
      </c:catAx>
      <c:spPr>
        <a:solidFill>
          <a:sysClr val="window" lastClr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2815259934613433"/>
          <c:y val="0.10340962052640616"/>
          <c:w val="0.27194525026476951"/>
          <c:h val="0.13154021635146076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 algn="ctr" rtl="0">
            <a:defRPr/>
          </a:pPr>
          <a:endParaRPr lang="en-US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 algn="ctr" rtl="0">
        <a:defRPr lang="en-US" sz="1600" b="1" i="0" u="none" strike="noStrike" kern="1200" baseline="0">
          <a:solidFill>
            <a:sysClr val="windowText" lastClr="000000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515446646257109E-2"/>
          <c:y val="3.6199422000477856E-2"/>
          <c:w val="0.90814712215055549"/>
          <c:h val="0.78286226206931631"/>
        </c:manualLayout>
      </c:layout>
      <c:lineChart>
        <c:grouping val="standard"/>
        <c:varyColors val="0"/>
        <c:ser>
          <c:idx val="0"/>
          <c:order val="0"/>
          <c:tx>
            <c:strRef>
              <c:f>'Region UR'!$L$16</c:f>
              <c:strCache>
                <c:ptCount val="1"/>
                <c:pt idx="0">
                  <c:v>Study Area</c:v>
                </c:pt>
              </c:strCache>
            </c:strRef>
          </c:tx>
          <c:spPr>
            <a:ln w="38100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'Region UR'!$A$30:$A$138</c:f>
              <c:numCache>
                <c:formatCode>m/d/yyyy</c:formatCode>
                <c:ptCount val="109"/>
                <c:pt idx="0">
                  <c:v>38749</c:v>
                </c:pt>
                <c:pt idx="1">
                  <c:v>38777</c:v>
                </c:pt>
                <c:pt idx="2">
                  <c:v>38808</c:v>
                </c:pt>
                <c:pt idx="3">
                  <c:v>38838</c:v>
                </c:pt>
                <c:pt idx="4">
                  <c:v>38869</c:v>
                </c:pt>
                <c:pt idx="5">
                  <c:v>38899</c:v>
                </c:pt>
                <c:pt idx="6">
                  <c:v>38930</c:v>
                </c:pt>
                <c:pt idx="7">
                  <c:v>38961</c:v>
                </c:pt>
                <c:pt idx="8">
                  <c:v>38991</c:v>
                </c:pt>
                <c:pt idx="9">
                  <c:v>39022</c:v>
                </c:pt>
                <c:pt idx="10">
                  <c:v>39052</c:v>
                </c:pt>
                <c:pt idx="11">
                  <c:v>39083</c:v>
                </c:pt>
                <c:pt idx="12">
                  <c:v>39114</c:v>
                </c:pt>
                <c:pt idx="13">
                  <c:v>39142</c:v>
                </c:pt>
                <c:pt idx="14">
                  <c:v>39173</c:v>
                </c:pt>
                <c:pt idx="15">
                  <c:v>39203</c:v>
                </c:pt>
                <c:pt idx="16">
                  <c:v>39234</c:v>
                </c:pt>
                <c:pt idx="17">
                  <c:v>39264</c:v>
                </c:pt>
                <c:pt idx="18">
                  <c:v>39295</c:v>
                </c:pt>
                <c:pt idx="19">
                  <c:v>39326</c:v>
                </c:pt>
                <c:pt idx="20">
                  <c:v>39356</c:v>
                </c:pt>
                <c:pt idx="21">
                  <c:v>39387</c:v>
                </c:pt>
                <c:pt idx="22">
                  <c:v>39417</c:v>
                </c:pt>
                <c:pt idx="23">
                  <c:v>39448</c:v>
                </c:pt>
                <c:pt idx="24">
                  <c:v>39479</c:v>
                </c:pt>
                <c:pt idx="25">
                  <c:v>39508</c:v>
                </c:pt>
                <c:pt idx="26">
                  <c:v>39539</c:v>
                </c:pt>
                <c:pt idx="27">
                  <c:v>39569</c:v>
                </c:pt>
                <c:pt idx="28">
                  <c:v>39600</c:v>
                </c:pt>
                <c:pt idx="29">
                  <c:v>39630</c:v>
                </c:pt>
                <c:pt idx="30">
                  <c:v>39661</c:v>
                </c:pt>
                <c:pt idx="31">
                  <c:v>39692</c:v>
                </c:pt>
                <c:pt idx="32">
                  <c:v>39722</c:v>
                </c:pt>
                <c:pt idx="33">
                  <c:v>39753</c:v>
                </c:pt>
                <c:pt idx="34">
                  <c:v>39783</c:v>
                </c:pt>
                <c:pt idx="35">
                  <c:v>39814</c:v>
                </c:pt>
                <c:pt idx="36">
                  <c:v>39845</c:v>
                </c:pt>
                <c:pt idx="37">
                  <c:v>39873</c:v>
                </c:pt>
                <c:pt idx="38">
                  <c:v>39904</c:v>
                </c:pt>
                <c:pt idx="39">
                  <c:v>39934</c:v>
                </c:pt>
                <c:pt idx="40">
                  <c:v>39965</c:v>
                </c:pt>
                <c:pt idx="41">
                  <c:v>39995</c:v>
                </c:pt>
                <c:pt idx="42">
                  <c:v>40026</c:v>
                </c:pt>
                <c:pt idx="43">
                  <c:v>40057</c:v>
                </c:pt>
                <c:pt idx="44">
                  <c:v>40087</c:v>
                </c:pt>
                <c:pt idx="45">
                  <c:v>40118</c:v>
                </c:pt>
                <c:pt idx="46">
                  <c:v>40148</c:v>
                </c:pt>
                <c:pt idx="47">
                  <c:v>40179</c:v>
                </c:pt>
                <c:pt idx="48">
                  <c:v>40210</c:v>
                </c:pt>
                <c:pt idx="49">
                  <c:v>40238</c:v>
                </c:pt>
                <c:pt idx="50">
                  <c:v>40269</c:v>
                </c:pt>
                <c:pt idx="51">
                  <c:v>40299</c:v>
                </c:pt>
                <c:pt idx="52">
                  <c:v>40330</c:v>
                </c:pt>
                <c:pt idx="53">
                  <c:v>40360</c:v>
                </c:pt>
                <c:pt idx="54">
                  <c:v>40391</c:v>
                </c:pt>
                <c:pt idx="55">
                  <c:v>40422</c:v>
                </c:pt>
                <c:pt idx="56">
                  <c:v>40452</c:v>
                </c:pt>
                <c:pt idx="57">
                  <c:v>40483</c:v>
                </c:pt>
                <c:pt idx="58">
                  <c:v>40513</c:v>
                </c:pt>
                <c:pt idx="59">
                  <c:v>40544</c:v>
                </c:pt>
                <c:pt idx="60">
                  <c:v>40575</c:v>
                </c:pt>
                <c:pt idx="61">
                  <c:v>40603</c:v>
                </c:pt>
                <c:pt idx="62">
                  <c:v>40634</c:v>
                </c:pt>
                <c:pt idx="63">
                  <c:v>40664</c:v>
                </c:pt>
                <c:pt idx="64">
                  <c:v>40695</c:v>
                </c:pt>
                <c:pt idx="65">
                  <c:v>40725</c:v>
                </c:pt>
                <c:pt idx="66">
                  <c:v>40756</c:v>
                </c:pt>
                <c:pt idx="67">
                  <c:v>40787</c:v>
                </c:pt>
                <c:pt idx="68">
                  <c:v>40817</c:v>
                </c:pt>
                <c:pt idx="69">
                  <c:v>40848</c:v>
                </c:pt>
                <c:pt idx="70">
                  <c:v>40878</c:v>
                </c:pt>
                <c:pt idx="71">
                  <c:v>40909</c:v>
                </c:pt>
                <c:pt idx="72">
                  <c:v>40940</c:v>
                </c:pt>
                <c:pt idx="73">
                  <c:v>40969</c:v>
                </c:pt>
                <c:pt idx="74">
                  <c:v>41000</c:v>
                </c:pt>
                <c:pt idx="75">
                  <c:v>41030</c:v>
                </c:pt>
                <c:pt idx="76">
                  <c:v>41061</c:v>
                </c:pt>
                <c:pt idx="77">
                  <c:v>41091</c:v>
                </c:pt>
                <c:pt idx="78">
                  <c:v>41122</c:v>
                </c:pt>
                <c:pt idx="79">
                  <c:v>41153</c:v>
                </c:pt>
                <c:pt idx="80">
                  <c:v>41183</c:v>
                </c:pt>
                <c:pt idx="81">
                  <c:v>41214</c:v>
                </c:pt>
                <c:pt idx="82">
                  <c:v>41244</c:v>
                </c:pt>
                <c:pt idx="83">
                  <c:v>41275</c:v>
                </c:pt>
                <c:pt idx="84">
                  <c:v>41306</c:v>
                </c:pt>
                <c:pt idx="85">
                  <c:v>41334</c:v>
                </c:pt>
                <c:pt idx="86">
                  <c:v>41365</c:v>
                </c:pt>
                <c:pt idx="87">
                  <c:v>41395</c:v>
                </c:pt>
                <c:pt idx="88">
                  <c:v>41426</c:v>
                </c:pt>
                <c:pt idx="89">
                  <c:v>41456</c:v>
                </c:pt>
                <c:pt idx="90">
                  <c:v>41487</c:v>
                </c:pt>
                <c:pt idx="91">
                  <c:v>41518</c:v>
                </c:pt>
                <c:pt idx="92">
                  <c:v>41548</c:v>
                </c:pt>
                <c:pt idx="93">
                  <c:v>41579</c:v>
                </c:pt>
                <c:pt idx="94">
                  <c:v>41609</c:v>
                </c:pt>
                <c:pt idx="95">
                  <c:v>41640</c:v>
                </c:pt>
                <c:pt idx="96">
                  <c:v>41671</c:v>
                </c:pt>
                <c:pt idx="97">
                  <c:v>41699</c:v>
                </c:pt>
                <c:pt idx="98">
                  <c:v>41730</c:v>
                </c:pt>
                <c:pt idx="99">
                  <c:v>41760</c:v>
                </c:pt>
                <c:pt idx="100">
                  <c:v>41791</c:v>
                </c:pt>
                <c:pt idx="101">
                  <c:v>41821</c:v>
                </c:pt>
                <c:pt idx="102">
                  <c:v>41852</c:v>
                </c:pt>
                <c:pt idx="103">
                  <c:v>41883</c:v>
                </c:pt>
                <c:pt idx="104">
                  <c:v>41913</c:v>
                </c:pt>
                <c:pt idx="105">
                  <c:v>41944</c:v>
                </c:pt>
                <c:pt idx="106">
                  <c:v>41974</c:v>
                </c:pt>
                <c:pt idx="107">
                  <c:v>42005</c:v>
                </c:pt>
                <c:pt idx="108">
                  <c:v>42036</c:v>
                </c:pt>
              </c:numCache>
            </c:numRef>
          </c:cat>
          <c:val>
            <c:numRef>
              <c:f>'Region UR'!$M$30:$M$138</c:f>
              <c:numCache>
                <c:formatCode>0.0%</c:formatCode>
                <c:ptCount val="109"/>
                <c:pt idx="0">
                  <c:v>4.0836596896579425E-2</c:v>
                </c:pt>
                <c:pt idx="1">
                  <c:v>4.0980150383212545E-2</c:v>
                </c:pt>
                <c:pt idx="2">
                  <c:v>4.1123564592919021E-2</c:v>
                </c:pt>
                <c:pt idx="3">
                  <c:v>4.1206024098095921E-2</c:v>
                </c:pt>
                <c:pt idx="4">
                  <c:v>4.1148159861092902E-2</c:v>
                </c:pt>
                <c:pt idx="5">
                  <c:v>4.1189704383986191E-2</c:v>
                </c:pt>
                <c:pt idx="6">
                  <c:v>4.1207107652170276E-2</c:v>
                </c:pt>
                <c:pt idx="7">
                  <c:v>4.121666446154322E-2</c:v>
                </c:pt>
                <c:pt idx="8">
                  <c:v>4.1219582801716503E-2</c:v>
                </c:pt>
                <c:pt idx="9">
                  <c:v>4.1203948854886992E-2</c:v>
                </c:pt>
                <c:pt idx="10">
                  <c:v>4.1312473747144016E-2</c:v>
                </c:pt>
                <c:pt idx="11">
                  <c:v>4.147153424637693E-2</c:v>
                </c:pt>
                <c:pt idx="12">
                  <c:v>4.178198283245551E-2</c:v>
                </c:pt>
                <c:pt idx="13">
                  <c:v>4.1901696536310463E-2</c:v>
                </c:pt>
                <c:pt idx="14">
                  <c:v>4.2089096794283576E-2</c:v>
                </c:pt>
                <c:pt idx="15">
                  <c:v>4.2289665575940626E-2</c:v>
                </c:pt>
                <c:pt idx="16">
                  <c:v>4.2512900066276428E-2</c:v>
                </c:pt>
                <c:pt idx="17">
                  <c:v>4.2738575133654477E-2</c:v>
                </c:pt>
                <c:pt idx="18">
                  <c:v>4.3058680335267184E-2</c:v>
                </c:pt>
                <c:pt idx="19">
                  <c:v>4.3475129656012607E-2</c:v>
                </c:pt>
                <c:pt idx="20">
                  <c:v>4.3982489225722871E-2</c:v>
                </c:pt>
                <c:pt idx="21">
                  <c:v>4.4578793197825102E-2</c:v>
                </c:pt>
                <c:pt idx="22">
                  <c:v>4.5395149916261084E-2</c:v>
                </c:pt>
                <c:pt idx="23">
                  <c:v>4.6682302334838603E-2</c:v>
                </c:pt>
                <c:pt idx="24">
                  <c:v>4.8012575034201928E-2</c:v>
                </c:pt>
                <c:pt idx="25">
                  <c:v>4.9497392671246268E-2</c:v>
                </c:pt>
                <c:pt idx="26">
                  <c:v>5.1123568467766778E-2</c:v>
                </c:pt>
                <c:pt idx="27">
                  <c:v>5.2814240507645056E-2</c:v>
                </c:pt>
                <c:pt idx="28">
                  <c:v>5.4642119509248133E-2</c:v>
                </c:pt>
                <c:pt idx="29">
                  <c:v>5.6566973106582798E-2</c:v>
                </c:pt>
                <c:pt idx="30">
                  <c:v>5.8758710050405151E-2</c:v>
                </c:pt>
                <c:pt idx="31">
                  <c:v>6.1136905800396997E-2</c:v>
                </c:pt>
                <c:pt idx="32">
                  <c:v>6.3935189786348295E-2</c:v>
                </c:pt>
                <c:pt idx="33">
                  <c:v>6.7246071765167351E-2</c:v>
                </c:pt>
                <c:pt idx="34">
                  <c:v>7.0908144750759905E-2</c:v>
                </c:pt>
                <c:pt idx="35">
                  <c:v>7.4570053785449425E-2</c:v>
                </c:pt>
                <c:pt idx="36">
                  <c:v>7.8615693837766953E-2</c:v>
                </c:pt>
                <c:pt idx="37">
                  <c:v>8.2707518460246557E-2</c:v>
                </c:pt>
                <c:pt idx="38">
                  <c:v>8.6722659391509943E-2</c:v>
                </c:pt>
                <c:pt idx="39">
                  <c:v>9.0666244830347853E-2</c:v>
                </c:pt>
                <c:pt idx="40">
                  <c:v>9.4594349464530755E-2</c:v>
                </c:pt>
                <c:pt idx="41">
                  <c:v>9.8376161084355276E-2</c:v>
                </c:pt>
                <c:pt idx="42">
                  <c:v>0.10203366888570592</c:v>
                </c:pt>
                <c:pt idx="43">
                  <c:v>0.1056765742008349</c:v>
                </c:pt>
                <c:pt idx="44">
                  <c:v>0.10902205553630091</c:v>
                </c:pt>
                <c:pt idx="45">
                  <c:v>0.11190689937383025</c:v>
                </c:pt>
                <c:pt idx="46">
                  <c:v>0.11472898574892333</c:v>
                </c:pt>
                <c:pt idx="47">
                  <c:v>0.11722379529726201</c:v>
                </c:pt>
                <c:pt idx="48">
                  <c:v>0.11938528954412202</c:v>
                </c:pt>
                <c:pt idx="49">
                  <c:v>0.12146723102734386</c:v>
                </c:pt>
                <c:pt idx="50">
                  <c:v>0.12333401844575276</c:v>
                </c:pt>
                <c:pt idx="51">
                  <c:v>0.12524711973541416</c:v>
                </c:pt>
                <c:pt idx="52">
                  <c:v>0.12687113424511076</c:v>
                </c:pt>
                <c:pt idx="53">
                  <c:v>0.12857389971165495</c:v>
                </c:pt>
                <c:pt idx="54">
                  <c:v>0.13007243515974828</c:v>
                </c:pt>
                <c:pt idx="55">
                  <c:v>0.13132831023021518</c:v>
                </c:pt>
                <c:pt idx="56">
                  <c:v>0.13246506500120053</c:v>
                </c:pt>
                <c:pt idx="57">
                  <c:v>0.13366438082269064</c:v>
                </c:pt>
                <c:pt idx="58">
                  <c:v>0.13420992751687918</c:v>
                </c:pt>
                <c:pt idx="59">
                  <c:v>0.13466797902753247</c:v>
                </c:pt>
                <c:pt idx="60">
                  <c:v>0.13470004715330677</c:v>
                </c:pt>
                <c:pt idx="61">
                  <c:v>0.13475956452347521</c:v>
                </c:pt>
                <c:pt idx="62">
                  <c:v>0.13477993634940419</c:v>
                </c:pt>
                <c:pt idx="63">
                  <c:v>0.13454925288517822</c:v>
                </c:pt>
                <c:pt idx="64">
                  <c:v>0.13434775044218761</c:v>
                </c:pt>
                <c:pt idx="65">
                  <c:v>0.13406553662771734</c:v>
                </c:pt>
                <c:pt idx="66">
                  <c:v>0.13373053404030161</c:v>
                </c:pt>
                <c:pt idx="67">
                  <c:v>0.13323783476532219</c:v>
                </c:pt>
                <c:pt idx="68">
                  <c:v>0.13267688498044541</c:v>
                </c:pt>
                <c:pt idx="69">
                  <c:v>0.1317704962538718</c:v>
                </c:pt>
                <c:pt idx="70">
                  <c:v>0.13086456489584816</c:v>
                </c:pt>
                <c:pt idx="71">
                  <c:v>0.12950761041723735</c:v>
                </c:pt>
                <c:pt idx="72">
                  <c:v>0.12841460190215095</c:v>
                </c:pt>
                <c:pt idx="73">
                  <c:v>0.12706667536552785</c:v>
                </c:pt>
                <c:pt idx="74">
                  <c:v>0.12574703342635307</c:v>
                </c:pt>
                <c:pt idx="75">
                  <c:v>0.12453423945511048</c:v>
                </c:pt>
                <c:pt idx="76">
                  <c:v>0.12326716543720016</c:v>
                </c:pt>
                <c:pt idx="77">
                  <c:v>0.12189147062816355</c:v>
                </c:pt>
                <c:pt idx="78">
                  <c:v>0.120376490788699</c:v>
                </c:pt>
                <c:pt idx="79">
                  <c:v>0.1188433311733943</c:v>
                </c:pt>
                <c:pt idx="80">
                  <c:v>0.11728407576875254</c:v>
                </c:pt>
                <c:pt idx="81">
                  <c:v>0.11573566798607145</c:v>
                </c:pt>
                <c:pt idx="82">
                  <c:v>0.11433420267848422</c:v>
                </c:pt>
                <c:pt idx="83">
                  <c:v>0.11324392016985617</c:v>
                </c:pt>
                <c:pt idx="84">
                  <c:v>0.11196165699994286</c:v>
                </c:pt>
                <c:pt idx="85">
                  <c:v>0.11057736539435453</c:v>
                </c:pt>
                <c:pt idx="86">
                  <c:v>0.10917104960584016</c:v>
                </c:pt>
                <c:pt idx="87">
                  <c:v>0.10770629466764123</c:v>
                </c:pt>
                <c:pt idx="88">
                  <c:v>0.10640825778252649</c:v>
                </c:pt>
                <c:pt idx="89">
                  <c:v>0.1050170083003186</c:v>
                </c:pt>
                <c:pt idx="90">
                  <c:v>0.10364722785588519</c:v>
                </c:pt>
                <c:pt idx="91">
                  <c:v>0.10223542424573598</c:v>
                </c:pt>
                <c:pt idx="92">
                  <c:v>0.10079447500270297</c:v>
                </c:pt>
                <c:pt idx="93">
                  <c:v>9.9194165095953774E-2</c:v>
                </c:pt>
                <c:pt idx="94">
                  <c:v>9.7379184237587166E-2</c:v>
                </c:pt>
                <c:pt idx="95">
                  <c:v>9.5500410347854961E-2</c:v>
                </c:pt>
                <c:pt idx="96">
                  <c:v>9.3753094508368412E-2</c:v>
                </c:pt>
                <c:pt idx="97">
                  <c:v>9.2180833003341539E-2</c:v>
                </c:pt>
                <c:pt idx="98">
                  <c:v>9.0397448524842744E-2</c:v>
                </c:pt>
                <c:pt idx="99">
                  <c:v>8.8666781674988607E-2</c:v>
                </c:pt>
                <c:pt idx="100">
                  <c:v>8.6901310573310367E-2</c:v>
                </c:pt>
                <c:pt idx="101">
                  <c:v>8.523841170073021E-2</c:v>
                </c:pt>
                <c:pt idx="102">
                  <c:v>8.3601412656991336E-2</c:v>
                </c:pt>
                <c:pt idx="103">
                  <c:v>8.2043848307392239E-2</c:v>
                </c:pt>
                <c:pt idx="104">
                  <c:v>8.0501495533907536E-2</c:v>
                </c:pt>
                <c:pt idx="105">
                  <c:v>7.9127525166926727E-2</c:v>
                </c:pt>
                <c:pt idx="106">
                  <c:v>7.7767592184863468E-2</c:v>
                </c:pt>
                <c:pt idx="107">
                  <c:v>7.6439151065977928E-2</c:v>
                </c:pt>
                <c:pt idx="108">
                  <c:v>7.5102061892099642E-2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57F-40AA-9C3B-9B8EAD5879E8}"/>
            </c:ext>
          </c:extLst>
        </c:ser>
        <c:ser>
          <c:idx val="1"/>
          <c:order val="1"/>
          <c:tx>
            <c:strRef>
              <c:f>'Region UR'!$Q$16</c:f>
              <c:strCache>
                <c:ptCount val="1"/>
                <c:pt idx="0">
                  <c:v>Nevada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'Region UR'!$A$30:$A$138</c:f>
              <c:numCache>
                <c:formatCode>m/d/yyyy</c:formatCode>
                <c:ptCount val="109"/>
                <c:pt idx="0">
                  <c:v>38749</c:v>
                </c:pt>
                <c:pt idx="1">
                  <c:v>38777</c:v>
                </c:pt>
                <c:pt idx="2">
                  <c:v>38808</c:v>
                </c:pt>
                <c:pt idx="3">
                  <c:v>38838</c:v>
                </c:pt>
                <c:pt idx="4">
                  <c:v>38869</c:v>
                </c:pt>
                <c:pt idx="5">
                  <c:v>38899</c:v>
                </c:pt>
                <c:pt idx="6">
                  <c:v>38930</c:v>
                </c:pt>
                <c:pt idx="7">
                  <c:v>38961</c:v>
                </c:pt>
                <c:pt idx="8">
                  <c:v>38991</c:v>
                </c:pt>
                <c:pt idx="9">
                  <c:v>39022</c:v>
                </c:pt>
                <c:pt idx="10">
                  <c:v>39052</c:v>
                </c:pt>
                <c:pt idx="11">
                  <c:v>39083</c:v>
                </c:pt>
                <c:pt idx="12">
                  <c:v>39114</c:v>
                </c:pt>
                <c:pt idx="13">
                  <c:v>39142</c:v>
                </c:pt>
                <c:pt idx="14">
                  <c:v>39173</c:v>
                </c:pt>
                <c:pt idx="15">
                  <c:v>39203</c:v>
                </c:pt>
                <c:pt idx="16">
                  <c:v>39234</c:v>
                </c:pt>
                <c:pt idx="17">
                  <c:v>39264</c:v>
                </c:pt>
                <c:pt idx="18">
                  <c:v>39295</c:v>
                </c:pt>
                <c:pt idx="19">
                  <c:v>39326</c:v>
                </c:pt>
                <c:pt idx="20">
                  <c:v>39356</c:v>
                </c:pt>
                <c:pt idx="21">
                  <c:v>39387</c:v>
                </c:pt>
                <c:pt idx="22">
                  <c:v>39417</c:v>
                </c:pt>
                <c:pt idx="23">
                  <c:v>39448</c:v>
                </c:pt>
                <c:pt idx="24">
                  <c:v>39479</c:v>
                </c:pt>
                <c:pt idx="25">
                  <c:v>39508</c:v>
                </c:pt>
                <c:pt idx="26">
                  <c:v>39539</c:v>
                </c:pt>
                <c:pt idx="27">
                  <c:v>39569</c:v>
                </c:pt>
                <c:pt idx="28">
                  <c:v>39600</c:v>
                </c:pt>
                <c:pt idx="29">
                  <c:v>39630</c:v>
                </c:pt>
                <c:pt idx="30">
                  <c:v>39661</c:v>
                </c:pt>
                <c:pt idx="31">
                  <c:v>39692</c:v>
                </c:pt>
                <c:pt idx="32">
                  <c:v>39722</c:v>
                </c:pt>
                <c:pt idx="33">
                  <c:v>39753</c:v>
                </c:pt>
                <c:pt idx="34">
                  <c:v>39783</c:v>
                </c:pt>
                <c:pt idx="35">
                  <c:v>39814</c:v>
                </c:pt>
                <c:pt idx="36">
                  <c:v>39845</c:v>
                </c:pt>
                <c:pt idx="37">
                  <c:v>39873</c:v>
                </c:pt>
                <c:pt idx="38">
                  <c:v>39904</c:v>
                </c:pt>
                <c:pt idx="39">
                  <c:v>39934</c:v>
                </c:pt>
                <c:pt idx="40">
                  <c:v>39965</c:v>
                </c:pt>
                <c:pt idx="41">
                  <c:v>39995</c:v>
                </c:pt>
                <c:pt idx="42">
                  <c:v>40026</c:v>
                </c:pt>
                <c:pt idx="43">
                  <c:v>40057</c:v>
                </c:pt>
                <c:pt idx="44">
                  <c:v>40087</c:v>
                </c:pt>
                <c:pt idx="45">
                  <c:v>40118</c:v>
                </c:pt>
                <c:pt idx="46">
                  <c:v>40148</c:v>
                </c:pt>
                <c:pt idx="47">
                  <c:v>40179</c:v>
                </c:pt>
                <c:pt idx="48">
                  <c:v>40210</c:v>
                </c:pt>
                <c:pt idx="49">
                  <c:v>40238</c:v>
                </c:pt>
                <c:pt idx="50">
                  <c:v>40269</c:v>
                </c:pt>
                <c:pt idx="51">
                  <c:v>40299</c:v>
                </c:pt>
                <c:pt idx="52">
                  <c:v>40330</c:v>
                </c:pt>
                <c:pt idx="53">
                  <c:v>40360</c:v>
                </c:pt>
                <c:pt idx="54">
                  <c:v>40391</c:v>
                </c:pt>
                <c:pt idx="55">
                  <c:v>40422</c:v>
                </c:pt>
                <c:pt idx="56">
                  <c:v>40452</c:v>
                </c:pt>
                <c:pt idx="57">
                  <c:v>40483</c:v>
                </c:pt>
                <c:pt idx="58">
                  <c:v>40513</c:v>
                </c:pt>
                <c:pt idx="59">
                  <c:v>40544</c:v>
                </c:pt>
                <c:pt idx="60">
                  <c:v>40575</c:v>
                </c:pt>
                <c:pt idx="61">
                  <c:v>40603</c:v>
                </c:pt>
                <c:pt idx="62">
                  <c:v>40634</c:v>
                </c:pt>
                <c:pt idx="63">
                  <c:v>40664</c:v>
                </c:pt>
                <c:pt idx="64">
                  <c:v>40695</c:v>
                </c:pt>
                <c:pt idx="65">
                  <c:v>40725</c:v>
                </c:pt>
                <c:pt idx="66">
                  <c:v>40756</c:v>
                </c:pt>
                <c:pt idx="67">
                  <c:v>40787</c:v>
                </c:pt>
                <c:pt idx="68">
                  <c:v>40817</c:v>
                </c:pt>
                <c:pt idx="69">
                  <c:v>40848</c:v>
                </c:pt>
                <c:pt idx="70">
                  <c:v>40878</c:v>
                </c:pt>
                <c:pt idx="71">
                  <c:v>40909</c:v>
                </c:pt>
                <c:pt idx="72">
                  <c:v>40940</c:v>
                </c:pt>
                <c:pt idx="73">
                  <c:v>40969</c:v>
                </c:pt>
                <c:pt idx="74">
                  <c:v>41000</c:v>
                </c:pt>
                <c:pt idx="75">
                  <c:v>41030</c:v>
                </c:pt>
                <c:pt idx="76">
                  <c:v>41061</c:v>
                </c:pt>
                <c:pt idx="77">
                  <c:v>41091</c:v>
                </c:pt>
                <c:pt idx="78">
                  <c:v>41122</c:v>
                </c:pt>
                <c:pt idx="79">
                  <c:v>41153</c:v>
                </c:pt>
                <c:pt idx="80">
                  <c:v>41183</c:v>
                </c:pt>
                <c:pt idx="81">
                  <c:v>41214</c:v>
                </c:pt>
                <c:pt idx="82">
                  <c:v>41244</c:v>
                </c:pt>
                <c:pt idx="83">
                  <c:v>41275</c:v>
                </c:pt>
                <c:pt idx="84">
                  <c:v>41306</c:v>
                </c:pt>
                <c:pt idx="85">
                  <c:v>41334</c:v>
                </c:pt>
                <c:pt idx="86">
                  <c:v>41365</c:v>
                </c:pt>
                <c:pt idx="87">
                  <c:v>41395</c:v>
                </c:pt>
                <c:pt idx="88">
                  <c:v>41426</c:v>
                </c:pt>
                <c:pt idx="89">
                  <c:v>41456</c:v>
                </c:pt>
                <c:pt idx="90">
                  <c:v>41487</c:v>
                </c:pt>
                <c:pt idx="91">
                  <c:v>41518</c:v>
                </c:pt>
                <c:pt idx="92">
                  <c:v>41548</c:v>
                </c:pt>
                <c:pt idx="93">
                  <c:v>41579</c:v>
                </c:pt>
                <c:pt idx="94">
                  <c:v>41609</c:v>
                </c:pt>
                <c:pt idx="95">
                  <c:v>41640</c:v>
                </c:pt>
                <c:pt idx="96">
                  <c:v>41671</c:v>
                </c:pt>
                <c:pt idx="97">
                  <c:v>41699</c:v>
                </c:pt>
                <c:pt idx="98">
                  <c:v>41730</c:v>
                </c:pt>
                <c:pt idx="99">
                  <c:v>41760</c:v>
                </c:pt>
                <c:pt idx="100">
                  <c:v>41791</c:v>
                </c:pt>
                <c:pt idx="101">
                  <c:v>41821</c:v>
                </c:pt>
                <c:pt idx="102">
                  <c:v>41852</c:v>
                </c:pt>
                <c:pt idx="103">
                  <c:v>41883</c:v>
                </c:pt>
                <c:pt idx="104">
                  <c:v>41913</c:v>
                </c:pt>
                <c:pt idx="105">
                  <c:v>41944</c:v>
                </c:pt>
                <c:pt idx="106">
                  <c:v>41974</c:v>
                </c:pt>
                <c:pt idx="107">
                  <c:v>42005</c:v>
                </c:pt>
                <c:pt idx="108">
                  <c:v>42036</c:v>
                </c:pt>
              </c:numCache>
            </c:numRef>
          </c:cat>
          <c:val>
            <c:numRef>
              <c:f>'Region UR'!$R$29:$R$138</c:f>
              <c:numCache>
                <c:formatCode>0.0%</c:formatCode>
                <c:ptCount val="110"/>
                <c:pt idx="0">
                  <c:v>4.0363605186776043E-2</c:v>
                </c:pt>
                <c:pt idx="1">
                  <c:v>4.0191737547642527E-2</c:v>
                </c:pt>
                <c:pt idx="2">
                  <c:v>4.0063694117943922E-2</c:v>
                </c:pt>
                <c:pt idx="3">
                  <c:v>3.9984915066894583E-2</c:v>
                </c:pt>
                <c:pt idx="4">
                  <c:v>3.9938967998465871E-2</c:v>
                </c:pt>
                <c:pt idx="5">
                  <c:v>3.989772960482002E-2</c:v>
                </c:pt>
                <c:pt idx="6">
                  <c:v>3.984553987209187E-2</c:v>
                </c:pt>
                <c:pt idx="7">
                  <c:v>3.9793158624138819E-2</c:v>
                </c:pt>
                <c:pt idx="8">
                  <c:v>3.9769977524218111E-2</c:v>
                </c:pt>
                <c:pt idx="9">
                  <c:v>3.9805376842653117E-2</c:v>
                </c:pt>
                <c:pt idx="10">
                  <c:v>3.9910657629944668E-2</c:v>
                </c:pt>
                <c:pt idx="11">
                  <c:v>4.0076860236998579E-2</c:v>
                </c:pt>
                <c:pt idx="12">
                  <c:v>4.0283439158817838E-2</c:v>
                </c:pt>
                <c:pt idx="13">
                  <c:v>4.0506922712873733E-2</c:v>
                </c:pt>
                <c:pt idx="14">
                  <c:v>4.0730511202340718E-2</c:v>
                </c:pt>
                <c:pt idx="15">
                  <c:v>4.0955815849096827E-2</c:v>
                </c:pt>
                <c:pt idx="16">
                  <c:v>4.1205331703575508E-2</c:v>
                </c:pt>
                <c:pt idx="17">
                  <c:v>4.1511989993823169E-2</c:v>
                </c:pt>
                <c:pt idx="18">
                  <c:v>4.1902197096970767E-2</c:v>
                </c:pt>
                <c:pt idx="19">
                  <c:v>4.2384485642589113E-2</c:v>
                </c:pt>
                <c:pt idx="20">
                  <c:v>4.2954394858174295E-2</c:v>
                </c:pt>
                <c:pt idx="21">
                  <c:v>4.3603892172254015E-2</c:v>
                </c:pt>
                <c:pt idx="22">
                  <c:v>4.4329479851858415E-2</c:v>
                </c:pt>
                <c:pt idx="23">
                  <c:v>4.5136398507872842E-2</c:v>
                </c:pt>
                <c:pt idx="24">
                  <c:v>4.6037311727521527E-2</c:v>
                </c:pt>
                <c:pt idx="25">
                  <c:v>4.7046884709062951E-2</c:v>
                </c:pt>
                <c:pt idx="26">
                  <c:v>4.8181660672677422E-2</c:v>
                </c:pt>
                <c:pt idx="27">
                  <c:v>4.9452466938350516E-2</c:v>
                </c:pt>
                <c:pt idx="28">
                  <c:v>5.0864763054744841E-2</c:v>
                </c:pt>
                <c:pt idx="29">
                  <c:v>5.242669057231733E-2</c:v>
                </c:pt>
                <c:pt idx="30">
                  <c:v>5.4161287120643407E-2</c:v>
                </c:pt>
                <c:pt idx="31">
                  <c:v>5.6114890856170586E-2</c:v>
                </c:pt>
                <c:pt idx="32">
                  <c:v>5.8349313694550584E-2</c:v>
                </c:pt>
                <c:pt idx="33">
                  <c:v>6.0923820009128035E-2</c:v>
                </c:pt>
                <c:pt idx="34">
                  <c:v>6.3872402114566254E-2</c:v>
                </c:pt>
                <c:pt idx="35">
                  <c:v>6.7190003390461314E-2</c:v>
                </c:pt>
                <c:pt idx="36">
                  <c:v>7.0837303338979363E-2</c:v>
                </c:pt>
                <c:pt idx="37">
                  <c:v>7.475272607073967E-2</c:v>
                </c:pt>
                <c:pt idx="38">
                  <c:v>7.8862304022278076E-2</c:v>
                </c:pt>
                <c:pt idx="39">
                  <c:v>8.3096060200803193E-2</c:v>
                </c:pt>
                <c:pt idx="40">
                  <c:v>8.7399094752096534E-2</c:v>
                </c:pt>
                <c:pt idx="41">
                  <c:v>9.1719395411774957E-2</c:v>
                </c:pt>
                <c:pt idx="42">
                  <c:v>9.5991561484423227E-2</c:v>
                </c:pt>
                <c:pt idx="43">
                  <c:v>0.1001354752935293</c:v>
                </c:pt>
                <c:pt idx="44">
                  <c:v>0.10407420822025153</c:v>
                </c:pt>
                <c:pt idx="45">
                  <c:v>0.10775611713584306</c:v>
                </c:pt>
                <c:pt idx="46">
                  <c:v>0.1111647341240483</c:v>
                </c:pt>
                <c:pt idx="47">
                  <c:v>0.11431359697662853</c:v>
                </c:pt>
                <c:pt idx="48">
                  <c:v>0.11722098323834769</c:v>
                </c:pt>
                <c:pt idx="49">
                  <c:v>0.1198992348313022</c:v>
                </c:pt>
                <c:pt idx="50">
                  <c:v>0.1223494756393835</c:v>
                </c:pt>
                <c:pt idx="51">
                  <c:v>0.12456639962882907</c:v>
                </c:pt>
                <c:pt idx="52">
                  <c:v>0.12654195605511551</c:v>
                </c:pt>
                <c:pt idx="53">
                  <c:v>0.12828822943290205</c:v>
                </c:pt>
                <c:pt idx="54">
                  <c:v>0.12984507583094859</c:v>
                </c:pt>
                <c:pt idx="55">
                  <c:v>0.13125788124387247</c:v>
                </c:pt>
                <c:pt idx="56">
                  <c:v>0.13254545182090044</c:v>
                </c:pt>
                <c:pt idx="57">
                  <c:v>0.13368509230909156</c:v>
                </c:pt>
                <c:pt idx="58">
                  <c:v>0.13462545759009387</c:v>
                </c:pt>
                <c:pt idx="59">
                  <c:v>0.13531347427934523</c:v>
                </c:pt>
                <c:pt idx="60">
                  <c:v>0.1357255454397758</c:v>
                </c:pt>
                <c:pt idx="61">
                  <c:v>0.13587725117262589</c:v>
                </c:pt>
                <c:pt idx="62">
                  <c:v>0.13582098460265815</c:v>
                </c:pt>
                <c:pt idx="63">
                  <c:v>0.13562499741440048</c:v>
                </c:pt>
                <c:pt idx="64">
                  <c:v>0.13534470698932122</c:v>
                </c:pt>
                <c:pt idx="65">
                  <c:v>0.13500208045576628</c:v>
                </c:pt>
                <c:pt idx="66">
                  <c:v>0.13458411832707265</c:v>
                </c:pt>
                <c:pt idx="67">
                  <c:v>0.13405729452900891</c:v>
                </c:pt>
                <c:pt idx="68">
                  <c:v>0.13338745381747055</c:v>
                </c:pt>
                <c:pt idx="69">
                  <c:v>0.13255385338720924</c:v>
                </c:pt>
                <c:pt idx="70">
                  <c:v>0.13155457829973369</c:v>
                </c:pt>
                <c:pt idx="71">
                  <c:v>0.13040656489184407</c:v>
                </c:pt>
                <c:pt idx="72">
                  <c:v>0.12913719611151461</c:v>
                </c:pt>
                <c:pt idx="73">
                  <c:v>0.12777687039894292</c:v>
                </c:pt>
                <c:pt idx="74">
                  <c:v>0.1263492329395231</c:v>
                </c:pt>
                <c:pt idx="75">
                  <c:v>0.12486251724903868</c:v>
                </c:pt>
                <c:pt idx="76">
                  <c:v>0.12331697772049141</c:v>
                </c:pt>
                <c:pt idx="77">
                  <c:v>0.12170296305890203</c:v>
                </c:pt>
                <c:pt idx="78">
                  <c:v>0.12001071486639114</c:v>
                </c:pt>
                <c:pt idx="79">
                  <c:v>0.11824968214885682</c:v>
                </c:pt>
                <c:pt idx="80">
                  <c:v>0.11645840237851342</c:v>
                </c:pt>
                <c:pt idx="81">
                  <c:v>0.11468770229414854</c:v>
                </c:pt>
                <c:pt idx="82">
                  <c:v>0.11298396948115605</c:v>
                </c:pt>
                <c:pt idx="83">
                  <c:v>0.11137126338476747</c:v>
                </c:pt>
                <c:pt idx="84">
                  <c:v>0.10985200494241433</c:v>
                </c:pt>
                <c:pt idx="85">
                  <c:v>0.10840602185864204</c:v>
                </c:pt>
                <c:pt idx="86">
                  <c:v>0.10699717231933768</c:v>
                </c:pt>
                <c:pt idx="87">
                  <c:v>0.10559533426286671</c:v>
                </c:pt>
                <c:pt idx="88">
                  <c:v>0.10418590652754106</c:v>
                </c:pt>
                <c:pt idx="89">
                  <c:v>0.10277456290355187</c:v>
                </c:pt>
                <c:pt idx="90">
                  <c:v>0.10137162179349446</c:v>
                </c:pt>
                <c:pt idx="91">
                  <c:v>9.9976208202351022E-2</c:v>
                </c:pt>
                <c:pt idx="92">
                  <c:v>9.8572908569829754E-2</c:v>
                </c:pt>
                <c:pt idx="93">
                  <c:v>9.7153523015241008E-2</c:v>
                </c:pt>
                <c:pt idx="94">
                  <c:v>9.5720156382543414E-2</c:v>
                </c:pt>
                <c:pt idx="95">
                  <c:v>9.4280955692323823E-2</c:v>
                </c:pt>
                <c:pt idx="96">
                  <c:v>9.2841879792271709E-2</c:v>
                </c:pt>
                <c:pt idx="97">
                  <c:v>9.1408280044865536E-2</c:v>
                </c:pt>
                <c:pt idx="98">
                  <c:v>8.998442162017517E-2</c:v>
                </c:pt>
                <c:pt idx="99">
                  <c:v>8.8561498304332742E-2</c:v>
                </c:pt>
                <c:pt idx="100">
                  <c:v>8.7122312758322565E-2</c:v>
                </c:pt>
                <c:pt idx="101">
                  <c:v>8.5655469550920613E-2</c:v>
                </c:pt>
                <c:pt idx="102">
                  <c:v>8.4170985831106424E-2</c:v>
                </c:pt>
                <c:pt idx="103">
                  <c:v>8.2695459990290571E-2</c:v>
                </c:pt>
                <c:pt idx="104">
                  <c:v>8.1254703327088909E-2</c:v>
                </c:pt>
                <c:pt idx="105">
                  <c:v>7.9858516119809486E-2</c:v>
                </c:pt>
                <c:pt idx="106">
                  <c:v>7.8508282043482036E-2</c:v>
                </c:pt>
                <c:pt idx="107">
                  <c:v>7.7208957770668621E-2</c:v>
                </c:pt>
                <c:pt idx="108">
                  <c:v>7.6054242923532314E-2</c:v>
                </c:pt>
                <c:pt idx="109">
                  <c:v>7.501362167868468E-2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57F-40AA-9C3B-9B8EAD587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286080"/>
        <c:axId val="122287616"/>
      </c:lineChart>
      <c:dateAx>
        <c:axId val="12228608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122287616"/>
        <c:crosses val="autoZero"/>
        <c:auto val="1"/>
        <c:lblOffset val="100"/>
        <c:baseTimeUnit val="months"/>
        <c:majorUnit val="12"/>
        <c:majorTimeUnit val="months"/>
      </c:dateAx>
      <c:valAx>
        <c:axId val="12228761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222860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745402065424805"/>
          <c:y val="0.62717077835997559"/>
          <c:w val="0.18785243243462549"/>
          <c:h val="0.176746192637231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900" b="1"/>
      </a:pPr>
      <a:endParaRPr lang="en-US"/>
    </a:p>
  </c:txPr>
  <c:externalData r:id="rId2">
    <c:autoUpdate val="0"/>
  </c:externalData>
</c:chartSpace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0.78205</cdr:x>
      <cdr:y>0.04441</cdr:y>
    </cdr:from>
    <cdr:to>
      <cdr:x>0.92926</cdr:x>
      <cdr:y>0.37988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6982911" y="216910"/>
          <a:ext cx="1314445" cy="1638325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rgbClr val="A5002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0.6103</cdr:x>
      <cdr:y>0.05484</cdr:y>
    </cdr:from>
    <cdr:to>
      <cdr:x>0.87583</cdr:x>
      <cdr:y>0.14307</cdr:y>
    </cdr:to>
    <cdr:sp macro="" textlink="">
      <cdr:nvSpPr>
        <cdr:cNvPr id="4" name="TextBox 9"/>
        <cdr:cNvSpPr txBox="1"/>
      </cdr:nvSpPr>
      <cdr:spPr>
        <a:xfrm xmlns:a="http://schemas.openxmlformats.org/drawingml/2006/main">
          <a:off x="5449364" y="267824"/>
          <a:ext cx="2370915" cy="43088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60000"/>
            <a:lumOff val="40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sz="2200" b="1" dirty="0" smtClean="0">
              <a:solidFill>
                <a:srgbClr val="A50021"/>
              </a:solidFill>
              <a:latin typeface="+mj-lt"/>
            </a:rPr>
            <a:t>4.7% Growth/Year</a:t>
          </a:r>
          <a:endParaRPr lang="en-US" sz="2200" b="1" dirty="0">
            <a:solidFill>
              <a:srgbClr val="A50021"/>
            </a:solidFill>
            <a:latin typeface="+mj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0.89565</cdr:x>
      <cdr:y>0.45833</cdr:y>
    </cdr:from>
    <cdr:to>
      <cdr:x>1</cdr:x>
      <cdr:y>0.50688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53327" y="2514600"/>
          <a:ext cx="938273" cy="2663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2012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0.89565</cdr:x>
      <cdr:y>0.30556</cdr:y>
    </cdr:from>
    <cdr:to>
      <cdr:x>1</cdr:x>
      <cdr:y>0.35411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053327" y="1676400"/>
          <a:ext cx="938273" cy="2663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2013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0.88983</cdr:x>
      <cdr:y>0.17886</cdr:y>
    </cdr:from>
    <cdr:to>
      <cdr:x>0.99418</cdr:x>
      <cdr:y>0.22741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001000" y="981272"/>
          <a:ext cx="938273" cy="2663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2014</a:t>
          </a:r>
          <a:endParaRPr lang="en-US" sz="1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0.62714</cdr:x>
      <cdr:y>0.38055</cdr:y>
    </cdr:from>
    <cdr:to>
      <cdr:x>0.96755</cdr:x>
      <cdr:y>0.44433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591176" y="1809470"/>
          <a:ext cx="3034920" cy="3032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900" b="1" dirty="0" smtClean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rPr>
            <a:t>Jan-15 </a:t>
          </a:r>
          <a:r>
            <a:rPr lang="en-US" sz="1900" b="1" dirty="0" smtClean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CC: 3,062M</a:t>
          </a:r>
          <a:endParaRPr lang="en-US" sz="1900" b="1" dirty="0">
            <a:solidFill>
              <a:schemeClr val="bg1"/>
            </a:solidFill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  <cdr:relSizeAnchor xmlns:cdr="http://schemas.openxmlformats.org/drawingml/2006/chartDrawing">
    <cdr:from>
      <cdr:x>0.62286</cdr:x>
      <cdr:y>0.04594</cdr:y>
    </cdr:from>
    <cdr:to>
      <cdr:x>0.9677</cdr:x>
      <cdr:y>0.12113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553075" y="218439"/>
          <a:ext cx="3074358" cy="357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900" b="1" dirty="0" smtClean="0">
              <a:ea typeface="Open Sans" panose="020B0606030504020204" pitchFamily="34" charset="0"/>
              <a:cs typeface="Open Sans" panose="020B0606030504020204" pitchFamily="34" charset="0"/>
            </a:rPr>
            <a:t>Jan-15 </a:t>
          </a:r>
          <a:r>
            <a:rPr lang="en-US" sz="1900" b="1" baseline="0" dirty="0" smtClean="0">
              <a:solidFill>
                <a:sysClr val="windowText" lastClr="00000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NV Total</a:t>
          </a:r>
          <a:r>
            <a:rPr lang="en-US" sz="1900" b="1" dirty="0" smtClean="0">
              <a:solidFill>
                <a:sysClr val="windowText" lastClr="00000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: </a:t>
          </a:r>
          <a:r>
            <a:rPr lang="en-US" sz="1900" b="1" dirty="0">
              <a:solidFill>
                <a:sysClr val="windowText" lastClr="00000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4,083M</a:t>
          </a:r>
        </a:p>
      </cdr:txBody>
    </cdr:sp>
  </cdr:relSizeAnchor>
  <cdr:relSizeAnchor xmlns:cdr="http://schemas.openxmlformats.org/drawingml/2006/chartDrawing">
    <cdr:from>
      <cdr:x>0.62813</cdr:x>
      <cdr:y>0.25877</cdr:y>
    </cdr:from>
    <cdr:to>
      <cdr:x>0.97766</cdr:x>
      <cdr:y>0.31813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600040" y="1230434"/>
          <a:ext cx="3116202" cy="282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900" b="1" dirty="0" smtClean="0">
              <a:ea typeface="Open Sans" panose="020B0606030504020204" pitchFamily="34" charset="0"/>
              <a:cs typeface="Open Sans" panose="020B0606030504020204" pitchFamily="34" charset="0"/>
            </a:rPr>
            <a:t>Jan-15 </a:t>
          </a:r>
          <a:r>
            <a:rPr lang="en-US" sz="1900" b="1" baseline="0" dirty="0" smtClean="0">
              <a:solidFill>
                <a:schemeClr val="tx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WC</a:t>
          </a:r>
          <a:r>
            <a:rPr lang="en-US" sz="1900" b="1" dirty="0" smtClean="0">
              <a:solidFill>
                <a:schemeClr val="tx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: </a:t>
          </a:r>
          <a:r>
            <a:rPr lang="en-US" sz="1900" b="1" dirty="0">
              <a:solidFill>
                <a:schemeClr val="tx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555M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0.61219</cdr:x>
      <cdr:y>0.4577</cdr:y>
    </cdr:from>
    <cdr:to>
      <cdr:x>0.96328</cdr:x>
      <cdr:y>0.50959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457880" y="2176290"/>
          <a:ext cx="3130147" cy="2467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900" b="1" baseline="0" dirty="0">
              <a:solidFill>
                <a:schemeClr val="tx1"/>
              </a:solidFill>
              <a:effectLst/>
              <a:latin typeface="+mn-lt"/>
            </a:rPr>
            <a:t>Feb-</a:t>
          </a:r>
          <a:r>
            <a:rPr lang="en-US" sz="1900" b="1" dirty="0">
              <a:solidFill>
                <a:schemeClr val="tx1"/>
              </a:solidFill>
              <a:effectLst/>
              <a:latin typeface="+mn-lt"/>
            </a:rPr>
            <a:t>15 </a:t>
          </a:r>
          <a:r>
            <a:rPr lang="en-US" sz="1900" b="1" dirty="0">
              <a:solidFill>
                <a:schemeClr val="tx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WC-15: 63.2M</a:t>
          </a:r>
        </a:p>
      </cdr:txBody>
    </cdr:sp>
  </cdr:relSizeAnchor>
  <cdr:relSizeAnchor xmlns:cdr="http://schemas.openxmlformats.org/drawingml/2006/chartDrawing">
    <cdr:from>
      <cdr:x>0.55022</cdr:x>
      <cdr:y>0.53299</cdr:y>
    </cdr:from>
    <cdr:to>
      <cdr:x>0.96566</cdr:x>
      <cdr:y>0.60575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4905430" y="2534314"/>
          <a:ext cx="3703801" cy="345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900" b="1" baseline="0" dirty="0">
              <a:solidFill>
                <a:schemeClr val="tx1"/>
              </a:solidFill>
              <a:effectLst/>
              <a:latin typeface="+mn-lt"/>
            </a:rPr>
            <a:t>Feb-</a:t>
          </a:r>
          <a:r>
            <a:rPr lang="en-US" sz="1900" b="1" dirty="0">
              <a:solidFill>
                <a:schemeClr val="tx1"/>
              </a:solidFill>
              <a:effectLst/>
              <a:latin typeface="+mn-lt"/>
            </a:rPr>
            <a:t>15 </a:t>
          </a:r>
          <a:r>
            <a:rPr lang="en-US" sz="1900" b="1" dirty="0">
              <a:solidFill>
                <a:schemeClr val="tx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CC: 674.1M</a:t>
          </a:r>
        </a:p>
      </cdr:txBody>
    </cdr:sp>
  </cdr:relSizeAnchor>
  <cdr:relSizeAnchor xmlns:cdr="http://schemas.openxmlformats.org/drawingml/2006/chartDrawing">
    <cdr:from>
      <cdr:x>0.59666</cdr:x>
      <cdr:y>0.38139</cdr:y>
    </cdr:from>
    <cdr:to>
      <cdr:x>0.97767</cdr:x>
      <cdr:y>0.45314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319422" y="1813448"/>
          <a:ext cx="3396875" cy="341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900" b="1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Feb-</a:t>
          </a:r>
          <a:r>
            <a:rPr lang="en-US" sz="1900" b="1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15 </a:t>
          </a:r>
          <a:r>
            <a:rPr lang="en-US" sz="1900" b="1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NV Total-15: 795.9M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0.52266</cdr:x>
      <cdr:y>0.29378</cdr:y>
    </cdr:from>
    <cdr:to>
      <cdr:x>0.97071</cdr:x>
      <cdr:y>0.41993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284422" y="1434744"/>
          <a:ext cx="3672822" cy="6160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2000" b="1" i="0" u="none" strike="noStrike" kern="1200" baseline="0" dirty="0">
              <a:solidFill>
                <a:sysClr val="windowText" lastClr="00000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Feb-15 Reno-Sparks</a:t>
          </a:r>
          <a:r>
            <a:rPr lang="en-US" sz="2000" b="1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:</a:t>
          </a:r>
          <a:r>
            <a:rPr lang="en-US" sz="2000" b="1" baseline="0" dirty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390,920</a:t>
          </a:r>
          <a:endParaRPr lang="en-US" sz="2000" b="1" dirty="0"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0.25581</cdr:x>
      <cdr:y>0.06502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152400" y="0"/>
          <a:ext cx="2215082" cy="3175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Thousands</a:t>
          </a:r>
          <a:endParaRPr lang="en-US" sz="20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0.66857</cdr:x>
      <cdr:y>0.10124</cdr:y>
    </cdr:from>
    <cdr:to>
      <cdr:x>0.66857</cdr:x>
      <cdr:y>0.10124</cdr:y>
    </cdr:to>
    <cdr:pic>
      <cdr:nvPicPr>
        <cdr:cNvPr id="157697" name="Picture 1" descr="CRS_CorrectLogo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526216" y="479539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0.6074</cdr:x>
      <cdr:y>0.03152</cdr:y>
    </cdr:from>
    <cdr:to>
      <cdr:x>0.91144</cdr:x>
      <cdr:y>0.10125</cdr:y>
    </cdr:to>
    <cdr:sp macro="" textlink="">
      <cdr:nvSpPr>
        <cdr:cNvPr id="17942537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76350" y="154197"/>
          <a:ext cx="2641135" cy="3411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fld id="{EE42AF26-2C9D-4C4A-A3E0-F0A64698A14A}" type="TxLink">
            <a:rPr lang="en-US" sz="1600" b="1" i="0" u="none" strike="noStrike" baseline="0">
              <a:solidFill>
                <a:srgbClr val="000000"/>
              </a:solidFill>
              <a:latin typeface="+mn-lt"/>
              <a:ea typeface="Open Sans"/>
              <a:cs typeface="Open Sans"/>
            </a:rPr>
            <a:pPr algn="r" rtl="0">
              <a:defRPr sz="1000"/>
            </a:pPr>
            <a:t>Jan-15: $247,517</a:t>
          </a:fld>
          <a:endParaRPr lang="en-US" sz="1600" b="1" i="0" u="none" strike="noStrike" baseline="0" dirty="0">
            <a:solidFill>
              <a:sysClr val="windowText" lastClr="000000"/>
            </a:solidFill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  <cdr:relSizeAnchor xmlns:cdr="http://schemas.openxmlformats.org/drawingml/2006/chartDrawing">
    <cdr:from>
      <cdr:x>0.08566</cdr:x>
      <cdr:y>0.8215</cdr:y>
    </cdr:from>
    <cdr:to>
      <cdr:x>0.45418</cdr:x>
      <cdr:y>0.8641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819150" y="3857625"/>
          <a:ext cx="352425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0.69478</cdr:x>
      <cdr:y>0.06689</cdr:y>
    </cdr:from>
    <cdr:to>
      <cdr:x>0.92234</cdr:x>
      <cdr:y>0.13351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35403" y="327229"/>
          <a:ext cx="1976768" cy="3259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fld id="{E176F9CB-040B-40D5-859A-2E047DAA082C}" type="TxLink">
            <a:rPr lang="en-US" sz="1600" b="1" i="0" u="none" strike="noStrike">
              <a:solidFill>
                <a:srgbClr val="000000"/>
              </a:solidFill>
              <a:latin typeface="+mn-lt"/>
              <a:ea typeface="Open Sans"/>
              <a:cs typeface="Open Sans"/>
            </a:rPr>
            <a:pPr algn="r"/>
            <a:t>Jan-15: 14.6%</a:t>
          </a:fld>
          <a:endParaRPr lang="en-US" sz="1600" b="1" dirty="0">
            <a:latin typeface="+mn-lt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0.54625</cdr:x>
      <cdr:y>0.70585</cdr:y>
    </cdr:from>
    <cdr:to>
      <cdr:x>0.97222</cdr:x>
      <cdr:y>0.78226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70006" y="3427319"/>
          <a:ext cx="3797754" cy="370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900" b="1" i="0" u="none" strike="noStrike" dirty="0" smtClean="0">
              <a:solidFill>
                <a:srgbClr val="000000"/>
              </a:solidFill>
              <a:latin typeface="+mn-lt"/>
              <a:ea typeface="Open Sans"/>
              <a:cs typeface="Open Sans"/>
            </a:rPr>
            <a:t>Feb-15 Nevada Real Earnings: $604</a:t>
          </a:r>
          <a:endParaRPr lang="en-US" sz="1900" b="1" dirty="0">
            <a:latin typeface="+mn-lt"/>
          </a:endParaRPr>
        </a:p>
      </cdr:txBody>
    </cdr:sp>
  </cdr:relSizeAnchor>
  <cdr:relSizeAnchor xmlns:cdr="http://schemas.openxmlformats.org/drawingml/2006/chartDrawing">
    <cdr:from>
      <cdr:x>0.56014</cdr:x>
      <cdr:y>0.34254</cdr:y>
    </cdr:from>
    <cdr:to>
      <cdr:x>0.97329</cdr:x>
      <cdr:y>0.43308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93831" y="1663233"/>
          <a:ext cx="3683454" cy="439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900" b="1" i="0" u="none" strike="noStrike" dirty="0" smtClean="0">
              <a:solidFill>
                <a:srgbClr val="000000"/>
              </a:solidFill>
              <a:latin typeface="+mn-lt"/>
              <a:ea typeface="Open Sans"/>
              <a:cs typeface="Open Sans"/>
            </a:rPr>
            <a:t>Feb-15 R-S Real Earnings: $630</a:t>
          </a:r>
          <a:endParaRPr lang="en-US" sz="1900" b="1" dirty="0">
            <a:latin typeface="+mn-lt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0.55812</cdr:x>
      <cdr:y>0.48563</cdr:y>
    </cdr:from>
    <cdr:to>
      <cdr:x>0.97127</cdr:x>
      <cdr:y>0.55784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979487" y="2371876"/>
          <a:ext cx="3686068" cy="3526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D72E2606-CF21-4153-8BCE-EDA86E0586D5}" type="TxLink">
            <a:rPr lang="en-US" sz="1900" b="1" i="0" u="none" strike="noStrike">
              <a:solidFill>
                <a:srgbClr val="000000"/>
              </a:solidFill>
              <a:latin typeface="+mn-lt"/>
              <a:ea typeface="Open Sans"/>
              <a:cs typeface="Open Sans"/>
            </a:rPr>
            <a:pPr algn="r"/>
            <a:t>NV: Feb-14: 33.5</a:t>
          </a:fld>
          <a:endParaRPr lang="en-US" sz="1900" b="1" dirty="0"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  <cdr:relSizeAnchor xmlns:cdr="http://schemas.openxmlformats.org/drawingml/2006/chartDrawing">
    <cdr:from>
      <cdr:x>0.55812</cdr:x>
      <cdr:y>0.74307</cdr:y>
    </cdr:from>
    <cdr:to>
      <cdr:x>0.97127</cdr:x>
      <cdr:y>0.81528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979487" y="3629259"/>
          <a:ext cx="3686068" cy="3526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36601605-E560-4A92-9336-61850045B81E}" type="TxLink">
            <a:rPr lang="en-US" sz="1900" b="1" i="0" u="none" strike="noStrike">
              <a:solidFill>
                <a:srgbClr val="000000"/>
              </a:solidFill>
              <a:latin typeface="+mn-lt"/>
              <a:ea typeface="Open Sans"/>
              <a:cs typeface="Open Sans"/>
            </a:rPr>
            <a:pPr algn="r"/>
            <a:t>R-S: Feb-14: 33.0</a:t>
          </a:fld>
          <a:endParaRPr lang="en-US" sz="1900" b="1" dirty="0"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0.39759</cdr:x>
      <cdr:y>0.03014</cdr:y>
    </cdr:from>
    <cdr:to>
      <cdr:x>0.99828</cdr:x>
      <cdr:y>0.26441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52629" y="155311"/>
          <a:ext cx="4763081" cy="1207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r"/>
          <a:r>
            <a:rPr lang="en-US" sz="2000" b="1" u="sng" dirty="0" smtClean="0">
              <a:latin typeface="Century Gothic" pitchFamily="34" charset="0"/>
            </a:rPr>
            <a:t>Total % Growth in Study Area:</a:t>
          </a:r>
        </a:p>
        <a:p xmlns:a="http://schemas.openxmlformats.org/drawingml/2006/main">
          <a:pPr algn="r"/>
          <a:r>
            <a:rPr lang="en-US" sz="2000" b="1" dirty="0" smtClean="0">
              <a:latin typeface="Century Gothic" pitchFamily="34" charset="0"/>
            </a:rPr>
            <a:t>Jobs: 16.2%</a:t>
          </a:r>
        </a:p>
        <a:p xmlns:a="http://schemas.openxmlformats.org/drawingml/2006/main">
          <a:pPr algn="r"/>
          <a:r>
            <a:rPr lang="en-US" sz="2000" b="1" dirty="0" smtClean="0">
              <a:latin typeface="Century Gothic" pitchFamily="34" charset="0"/>
            </a:rPr>
            <a:t>Population/Households: 7.8%</a:t>
          </a:r>
          <a:endParaRPr lang="en-US" sz="2000" b="1" dirty="0"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0.56005</cdr:x>
      <cdr:y>0.30047</cdr:y>
    </cdr:from>
    <cdr:to>
      <cdr:x>0.9356</cdr:x>
      <cdr:y>0.5753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91098" y="1548355"/>
          <a:ext cx="3145654" cy="1416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0.64326</cdr:x>
      <cdr:y>0.32644</cdr:y>
    </cdr:from>
    <cdr:to>
      <cdr:x>0.98885</cdr:x>
      <cdr:y>0.86961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550124" y="1682155"/>
          <a:ext cx="2981846" cy="279897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>
            <a:lnSpc>
              <a:spcPts val="1800"/>
            </a:lnSpc>
          </a:pPr>
          <a:r>
            <a:rPr lang="en-US" sz="2000" b="1" dirty="0" smtClean="0"/>
            <a:t>Some of jobs will go to </a:t>
          </a:r>
          <a:r>
            <a:rPr lang="en-US" sz="2000" b="1" dirty="0" smtClean="0">
              <a:solidFill>
                <a:srgbClr val="A50021"/>
              </a:solidFill>
            </a:rPr>
            <a:t>current Study Area  employed &amp; unemployed </a:t>
          </a:r>
          <a:r>
            <a:rPr lang="en-US" sz="2000" b="1" dirty="0" smtClean="0"/>
            <a:t>residents in workforce</a:t>
          </a:r>
        </a:p>
        <a:p xmlns:a="http://schemas.openxmlformats.org/drawingml/2006/main">
          <a:pPr algn="ctr">
            <a:lnSpc>
              <a:spcPts val="1800"/>
            </a:lnSpc>
          </a:pPr>
          <a:endParaRPr lang="en-US" sz="2000" b="1" dirty="0"/>
        </a:p>
        <a:p xmlns:a="http://schemas.openxmlformats.org/drawingml/2006/main">
          <a:pPr algn="ctr">
            <a:lnSpc>
              <a:spcPts val="1800"/>
            </a:lnSpc>
          </a:pPr>
          <a:r>
            <a:rPr lang="en-US" sz="2000" b="1" dirty="0" smtClean="0"/>
            <a:t>Some jobs will go to Study Area residents currently in school</a:t>
          </a:r>
        </a:p>
        <a:p xmlns:a="http://schemas.openxmlformats.org/drawingml/2006/main">
          <a:pPr algn="ctr">
            <a:lnSpc>
              <a:spcPts val="1800"/>
            </a:lnSpc>
          </a:pPr>
          <a:endParaRPr lang="en-US" sz="2000" b="1" dirty="0"/>
        </a:p>
        <a:p xmlns:a="http://schemas.openxmlformats.org/drawingml/2006/main">
          <a:pPr algn="ctr">
            <a:lnSpc>
              <a:spcPts val="1800"/>
            </a:lnSpc>
          </a:pPr>
          <a:r>
            <a:rPr lang="en-US" sz="2000" b="1" dirty="0" smtClean="0"/>
            <a:t>Some jobs will go to “economic” migrants</a:t>
          </a:r>
        </a:p>
        <a:p xmlns:a="http://schemas.openxmlformats.org/drawingml/2006/main">
          <a:pPr>
            <a:lnSpc>
              <a:spcPts val="1300"/>
            </a:lnSpc>
          </a:pPr>
          <a:endParaRPr lang="en-US" sz="2000" b="1" dirty="0" smtClean="0">
            <a:latin typeface="Century Gothic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367" cy="464503"/>
          </a:xfrm>
          <a:prstGeom prst="rect">
            <a:avLst/>
          </a:prstGeom>
        </p:spPr>
        <p:txBody>
          <a:bodyPr vert="horz" lIns="91128" tIns="45565" rIns="91128" bIns="455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456" y="0"/>
            <a:ext cx="3037366" cy="464503"/>
          </a:xfrm>
          <a:prstGeom prst="rect">
            <a:avLst/>
          </a:prstGeom>
        </p:spPr>
        <p:txBody>
          <a:bodyPr vert="horz" lIns="91128" tIns="45565" rIns="91128" bIns="45565" rtlCol="0"/>
          <a:lstStyle>
            <a:lvl1pPr algn="r">
              <a:defRPr sz="1200"/>
            </a:lvl1pPr>
          </a:lstStyle>
          <a:p>
            <a:fld id="{F74D5213-10D4-420F-93DC-F2AB4DB1A322}" type="datetimeFigureOut">
              <a:rPr lang="en-US" smtClean="0"/>
              <a:pPr/>
              <a:t>5/5/2015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313"/>
            <a:ext cx="3037367" cy="464503"/>
          </a:xfrm>
          <a:prstGeom prst="rect">
            <a:avLst/>
          </a:prstGeom>
        </p:spPr>
        <p:txBody>
          <a:bodyPr vert="horz" lIns="91128" tIns="45565" rIns="91128" bIns="455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456" y="8830313"/>
            <a:ext cx="3037366" cy="464503"/>
          </a:xfrm>
          <a:prstGeom prst="rect">
            <a:avLst/>
          </a:prstGeom>
        </p:spPr>
        <p:txBody>
          <a:bodyPr vert="horz" lIns="91128" tIns="45565" rIns="91128" bIns="45565" rtlCol="0" anchor="b"/>
          <a:lstStyle>
            <a:lvl1pPr algn="r">
              <a:defRPr sz="1200"/>
            </a:lvl1pPr>
          </a:lstStyle>
          <a:p>
            <a:fld id="{13316AB1-FD5A-4352-999D-AE5B585EF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32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8C092FCD-2F81-4013-B62D-20DB11D12FD2}" type="datetimeFigureOut">
              <a:rPr lang="en-US" smtClean="0"/>
              <a:pPr/>
              <a:t>5/5/2015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7168C696-0422-49BF-AD8E-95E9D80467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93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8C696-0422-49BF-AD8E-95E9D804672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419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B0D42-D2B7-4418-ADE5-0F575F6DA80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75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B0D42-D2B7-4418-ADE5-0F575F6DA80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75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B0D42-D2B7-4418-ADE5-0F575F6DA80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75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8C696-0422-49BF-AD8E-95E9D804672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04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B0D42-D2B7-4418-ADE5-0F575F6DA80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75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B0D42-D2B7-4418-ADE5-0F575F6DA80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75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B0D42-D2B7-4418-ADE5-0F575F6DA80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75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B0D42-D2B7-4418-ADE5-0F575F6DA80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75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B0D42-D2B7-4418-ADE5-0F575F6DA80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75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B0D42-D2B7-4418-ADE5-0F575F6DA80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75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B0D42-D2B7-4418-ADE5-0F575F6DA80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7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 b="1">
                <a:latin typeface="Century Gothic" pitchFamily="34" charset="0"/>
              </a:defRPr>
            </a:lvl1pPr>
          </a:lstStyle>
          <a:p>
            <a:r>
              <a:rPr lang="fr-FR" dirty="0" err="1" smtClean="0"/>
              <a:t>Title</a:t>
            </a:r>
            <a:r>
              <a:rPr lang="fr-FR" dirty="0" smtClean="0"/>
              <a:t> </a:t>
            </a:r>
            <a:r>
              <a:rPr lang="fr-FR" dirty="0" err="1" smtClean="0"/>
              <a:t>goes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 smtClean="0"/>
              <a:t>Subtitle</a:t>
            </a:r>
            <a:r>
              <a:rPr lang="fr-FR" dirty="0" smtClean="0"/>
              <a:t> </a:t>
            </a:r>
            <a:r>
              <a:rPr lang="fr-FR" dirty="0" err="1" smtClean="0"/>
              <a:t>goes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697C5C-4C82-4B73-8DBD-874B0DB33217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0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 b="1"/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14B84-AE5A-49D6-8AE9-F2F5DA494445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48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95A09-4F56-46E4-98FC-6805C026A156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6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ains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34D25-2266-4205-B2E7-15F31CC3A47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16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F0356-7C61-4A8F-9559-B26D49D08B7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95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FC101-C34C-4389-8F2D-F138784C2DF8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0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43419-2886-45A5-954C-A9143E5A483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51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787FE-E535-497C-8319-60A7B95CE52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38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0" y="44624"/>
            <a:ext cx="9144000" cy="106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  <a:endParaRPr lang="fr-CA" dirty="0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196752"/>
            <a:ext cx="8229600" cy="492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0474D8-49F7-4A68-90FE-655957451291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9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ts val="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3000"/>
        </a:lnSpc>
        <a:spcBef>
          <a:spcPts val="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ts val="3000"/>
        </a:lnSpc>
        <a:spcBef>
          <a:spcPts val="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ts val="3000"/>
        </a:lnSpc>
        <a:spcBef>
          <a:spcPts val="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ts val="3000"/>
        </a:lnSpc>
        <a:spcBef>
          <a:spcPts val="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gif"/><Relationship Id="rId3" Type="http://schemas.openxmlformats.org/officeDocument/2006/relationships/image" Target="../media/image21.jpeg"/><Relationship Id="rId21" Type="http://schemas.openxmlformats.org/officeDocument/2006/relationships/image" Target="../media/image39.pn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17" Type="http://schemas.openxmlformats.org/officeDocument/2006/relationships/image" Target="../media/image35.jpeg"/><Relationship Id="rId2" Type="http://schemas.openxmlformats.org/officeDocument/2006/relationships/image" Target="../media/image7.jpeg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19" Type="http://schemas.openxmlformats.org/officeDocument/2006/relationships/image" Target="../media/image37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Relationship Id="rId22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mailto:jsmith@tmrpa.org" TargetMode="External"/><Relationship Id="rId3" Type="http://schemas.openxmlformats.org/officeDocument/2006/relationships/hyperlink" Target="http://www.rcg1.com/" TargetMode="External"/><Relationship Id="rId7" Type="http://schemas.openxmlformats.org/officeDocument/2006/relationships/image" Target="../media/image4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edawn.org/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397051"/>
            <a:ext cx="7772400" cy="112702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ts val="3900"/>
              </a:lnSpc>
              <a:spcAft>
                <a:spcPts val="0"/>
              </a:spcAft>
              <a:defRPr/>
            </a:pPr>
            <a:r>
              <a:rPr lang="en-US" sz="4400" dirty="0"/>
              <a:t> </a:t>
            </a:r>
            <a:r>
              <a:rPr lang="en-US" sz="4400" dirty="0">
                <a:solidFill>
                  <a:srgbClr val="0070C0"/>
                </a:solidFill>
              </a:rPr>
              <a:t>“ELECTRIFYING NEW GROWTH: WHAT DOES THIS MEAN?" </a:t>
            </a:r>
            <a:r>
              <a:rPr lang="en-US" sz="4400" dirty="0" smtClean="0">
                <a:solidFill>
                  <a:srgbClr val="0070C0"/>
                </a:solidFill>
              </a:rPr>
              <a:t/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>
                <a:solidFill>
                  <a:srgbClr val="A50021"/>
                </a:solidFill>
              </a:rPr>
              <a:t>Interim Report</a:t>
            </a:r>
            <a:endParaRPr lang="fr-CA" sz="4400" cap="small" dirty="0">
              <a:solidFill>
                <a:srgbClr val="A5002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890" y="5880039"/>
            <a:ext cx="2154143" cy="792088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 bwMode="auto">
          <a:xfrm>
            <a:off x="6048672" y="5373216"/>
            <a:ext cx="291581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prstClr val="black"/>
                </a:solidFill>
              </a:rPr>
              <a:t>Presented by:</a:t>
            </a:r>
          </a:p>
        </p:txBody>
      </p:sp>
      <p:sp>
        <p:nvSpPr>
          <p:cNvPr id="7" name="Sous-titre 2"/>
          <p:cNvSpPr txBox="1">
            <a:spLocks/>
          </p:cNvSpPr>
          <p:nvPr/>
        </p:nvSpPr>
        <p:spPr bwMode="auto">
          <a:xfrm>
            <a:off x="210057" y="1838399"/>
            <a:ext cx="3744416" cy="189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en-US" sz="2000" b="1" dirty="0" smtClean="0">
                <a:solidFill>
                  <a:prstClr val="black"/>
                </a:solidFill>
                <a:cs typeface="Arial" charset="0"/>
              </a:rPr>
              <a:t>Presented to the :</a:t>
            </a:r>
            <a:endParaRPr lang="en-US" sz="3200" b="1" cap="small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rial" charset="0"/>
              </a:rPr>
              <a:t>Concurrent City, County &amp; Washoe County School District Meeting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rial" charset="0"/>
              </a:rPr>
              <a:t>May 4, 2015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70C0"/>
              </a:solidFill>
              <a:latin typeface="Century Gothic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70C0"/>
              </a:solidFill>
              <a:latin typeface="Century Gothic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70C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5044" y="3347700"/>
            <a:ext cx="2139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May 4, 2015</a:t>
            </a:r>
            <a:endParaRPr lang="en-US" sz="2000" b="1" dirty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33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9433" y="44624"/>
            <a:ext cx="8734566" cy="1066130"/>
          </a:xfrm>
        </p:spPr>
        <p:txBody>
          <a:bodyPr/>
          <a:lstStyle/>
          <a:p>
            <a:pPr algn="l"/>
            <a:r>
              <a:rPr lang="en-US" sz="4000" i="1" dirty="0" smtClean="0">
                <a:solidFill>
                  <a:srgbClr val="0070C0"/>
                </a:solidFill>
              </a:rPr>
              <a:t>Scope of Work</a:t>
            </a:r>
            <a:endParaRPr lang="en-US" sz="4000" i="1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14B84-AE5A-49D6-8AE9-F2F5DA49444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5784" y="1196752"/>
            <a:ext cx="8291015" cy="4929411"/>
          </a:xfrm>
        </p:spPr>
        <p:txBody>
          <a:bodyPr/>
          <a:lstStyle/>
          <a:p>
            <a:pPr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 The Community Growth Impacts On: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Fiscal (Public Revenues)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Socio-Economic / </a:t>
            </a:r>
            <a:r>
              <a:rPr lang="en-US" sz="2400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Housing / Schools</a:t>
            </a:r>
            <a:endParaRPr lang="en-US" sz="2400" dirty="0">
              <a:latin typeface="Century Gothic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Traffic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400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 </a:t>
            </a:r>
            <a:r>
              <a:rPr lang="en-US" sz="2400" dirty="0" smtClean="0">
                <a:solidFill>
                  <a:srgbClr val="0070C0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Scenarios </a:t>
            </a:r>
            <a:r>
              <a:rPr lang="en-US" sz="2400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– Med - Low 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400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 A </a:t>
            </a:r>
            <a:r>
              <a:rPr lang="en-US" sz="2400" dirty="0" smtClean="0">
                <a:solidFill>
                  <a:srgbClr val="0070C0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5-Year Period </a:t>
            </a:r>
            <a:r>
              <a:rPr lang="en-US" sz="2400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2015-2019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400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Data On 5 Counties &amp; 18 EPIC Zones 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400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Collate Data From State &amp; Local Agencies Addressing Planning &amp; Projections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400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</a:t>
            </a:r>
            <a:r>
              <a:rPr lang="en-US" sz="2400" dirty="0" smtClean="0">
                <a:solidFill>
                  <a:srgbClr val="0070C0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Updated Report </a:t>
            </a:r>
            <a:r>
              <a:rPr lang="en-US" sz="2400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Projected in 18-24 Months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482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3081" y="44624"/>
            <a:ext cx="8297842" cy="1066130"/>
          </a:xfrm>
        </p:spPr>
        <p:txBody>
          <a:bodyPr/>
          <a:lstStyle/>
          <a:p>
            <a:pPr algn="l"/>
            <a:r>
              <a:rPr lang="en-US" sz="4000" i="1" dirty="0" smtClean="0">
                <a:solidFill>
                  <a:srgbClr val="0070C0"/>
                </a:solidFill>
              </a:rPr>
              <a:t>RCG Economics &amp; </a:t>
            </a:r>
            <a:r>
              <a:rPr lang="en-US" sz="4000" i="1" dirty="0" smtClean="0">
                <a:solidFill>
                  <a:srgbClr val="A50021"/>
                </a:solidFill>
              </a:rPr>
              <a:t>John Restrepo</a:t>
            </a:r>
            <a:r>
              <a:rPr lang="en-US" sz="4000" i="1" dirty="0" smtClean="0">
                <a:solidFill>
                  <a:srgbClr val="0070C0"/>
                </a:solidFill>
              </a:rPr>
              <a:t/>
            </a:r>
            <a:br>
              <a:rPr lang="en-US" sz="4000" i="1" dirty="0" smtClean="0">
                <a:solidFill>
                  <a:srgbClr val="0070C0"/>
                </a:solidFill>
              </a:rPr>
            </a:br>
            <a:r>
              <a:rPr lang="en-US" sz="4000" i="1" dirty="0" smtClean="0">
                <a:solidFill>
                  <a:srgbClr val="0070C0"/>
                </a:solidFill>
              </a:rPr>
              <a:t>36 Years of Experience</a:t>
            </a:r>
            <a:endParaRPr lang="en-US" sz="4000" i="1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14B84-AE5A-49D6-8AE9-F2F5DA49444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8489" y="1356682"/>
            <a:ext cx="8400197" cy="4929411"/>
          </a:xfrm>
        </p:spPr>
        <p:txBody>
          <a:bodyPr/>
          <a:lstStyle/>
          <a:p>
            <a:pPr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400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RCG economics is one of the most authoritative sources of </a:t>
            </a:r>
            <a:r>
              <a:rPr lang="en-US" sz="2400" dirty="0" smtClean="0">
                <a:solidFill>
                  <a:srgbClr val="A50021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 &amp; market trend analysis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400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offer objective, independent strategic advice on </a:t>
            </a:r>
            <a:r>
              <a:rPr lang="en-US" sz="2400" dirty="0" smtClean="0">
                <a:solidFill>
                  <a:srgbClr val="A50021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economics</a:t>
            </a:r>
            <a:r>
              <a:rPr lang="en-US" sz="2400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dirty="0" smtClean="0">
                <a:solidFill>
                  <a:srgbClr val="A50021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demographics</a:t>
            </a:r>
            <a:r>
              <a:rPr lang="en-US" sz="2400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gaming, hospitality, real estate, &amp; public policy issues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400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based on urban &amp; regional modeling &amp; economic / demographic projections 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400" u="sng" dirty="0" smtClean="0">
                <a:solidFill>
                  <a:srgbClr val="A50021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RCG clients </a:t>
            </a:r>
            <a:r>
              <a:rPr lang="en-US" sz="2400" u="sng" dirty="0">
                <a:solidFill>
                  <a:srgbClr val="A50021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include: </a:t>
            </a:r>
            <a:r>
              <a:rPr lang="en-US" sz="2400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Bank </a:t>
            </a:r>
            <a:r>
              <a:rPr lang="en-US" sz="2400" dirty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2400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Nevada, City </a:t>
            </a:r>
            <a:r>
              <a:rPr lang="en-US" sz="2400" dirty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Las </a:t>
            </a:r>
            <a:r>
              <a:rPr lang="en-US" sz="2400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Vegas, Clark County, LVGEA, Wells Fargo, Washoe RTC, The </a:t>
            </a:r>
            <a:r>
              <a:rPr lang="en-US" sz="2400" dirty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Howard Hughes </a:t>
            </a:r>
            <a:r>
              <a:rPr lang="en-US" sz="2400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Corp., NDOT, UNLV, GOED </a:t>
            </a:r>
            <a:endParaRPr lang="en-US" sz="2400" dirty="0">
              <a:latin typeface="Century Gothic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2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1000125"/>
            <a:ext cx="6804248" cy="1785938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r-CA" sz="4000" cap="small" dirty="0" smtClean="0">
                <a:solidFill>
                  <a:srgbClr val="0070C0"/>
                </a:solidFill>
              </a:rPr>
              <a:t>Part 2: The Nevada Economic Reality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010" y="2852936"/>
            <a:ext cx="6755990" cy="40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14B84-AE5A-49D6-8AE9-F2F5DA49444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8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689" y="6499070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prstClr val="black"/>
                </a:solidFill>
                <a:cs typeface="Arial" charset="0"/>
              </a:rPr>
              <a:t>Source: Bureau of Labor Statistics.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784" y="1128259"/>
            <a:ext cx="84157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Nevada Recession Recoveries: </a:t>
            </a:r>
            <a:r>
              <a:rPr lang="en-US" b="1" i="1" dirty="0" smtClean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1948-2001</a:t>
            </a:r>
            <a:endParaRPr lang="en-US" b="1" i="1" dirty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3080" y="44624"/>
            <a:ext cx="8720919" cy="1066130"/>
          </a:xfrm>
        </p:spPr>
        <p:txBody>
          <a:bodyPr/>
          <a:lstStyle/>
          <a:p>
            <a:pPr algn="l"/>
            <a:r>
              <a:rPr lang="en-US" sz="4000" i="1" dirty="0">
                <a:solidFill>
                  <a:srgbClr val="0070C0"/>
                </a:solidFill>
              </a:rPr>
              <a:t>Nevada job </a:t>
            </a:r>
            <a:r>
              <a:rPr lang="en-US" sz="4000" i="1" dirty="0" smtClean="0">
                <a:solidFill>
                  <a:srgbClr val="0070C0"/>
                </a:solidFill>
              </a:rPr>
              <a:t>recoveries pre-Great Recession</a:t>
            </a:r>
            <a:endParaRPr lang="en-US" sz="4000" i="1" dirty="0">
              <a:solidFill>
                <a:srgbClr val="0070C0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310719"/>
              </p:ext>
            </p:extLst>
          </p:nvPr>
        </p:nvGraphicFramePr>
        <p:xfrm>
          <a:off x="313899" y="1497591"/>
          <a:ext cx="8497593" cy="475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14B84-AE5A-49D6-8AE9-F2F5DA49444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382320"/>
              </p:ext>
            </p:extLst>
          </p:nvPr>
        </p:nvGraphicFramePr>
        <p:xfrm>
          <a:off x="114300" y="1506623"/>
          <a:ext cx="8915400" cy="475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15689" y="6499070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prstClr val="black"/>
                </a:solidFill>
                <a:cs typeface="Arial" charset="0"/>
              </a:rPr>
              <a:t>Source: Bureau of Labor Statistics.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9432" y="1128259"/>
            <a:ext cx="84020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Nevada Recession Recoveries: 1948-Present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9432" y="44624"/>
            <a:ext cx="8734567" cy="1066130"/>
          </a:xfrm>
        </p:spPr>
        <p:txBody>
          <a:bodyPr/>
          <a:lstStyle/>
          <a:p>
            <a:pPr algn="l"/>
            <a:r>
              <a:rPr lang="en-US" sz="4000" i="1" dirty="0">
                <a:solidFill>
                  <a:srgbClr val="0070C0"/>
                </a:solidFill>
              </a:rPr>
              <a:t>Nevada job recovery from Great Recession </a:t>
            </a:r>
            <a:r>
              <a:rPr lang="en-US" sz="4000" i="1" dirty="0" smtClean="0">
                <a:solidFill>
                  <a:srgbClr val="0070C0"/>
                </a:solidFill>
              </a:rPr>
              <a:t>(after 94 months)</a:t>
            </a:r>
            <a:endParaRPr lang="en-US" sz="4000" i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16907" y="4653136"/>
            <a:ext cx="1735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cs typeface="Arial" charset="0"/>
              </a:rPr>
              <a:t>Nevada</a:t>
            </a:r>
            <a:endParaRPr lang="en-US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1653" y="3004171"/>
            <a:ext cx="140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cs typeface="Arial" charset="0"/>
              </a:rPr>
              <a:t>US</a:t>
            </a:r>
            <a:endParaRPr lang="en-US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14B84-AE5A-49D6-8AE9-F2F5DA49444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954095"/>
              </p:ext>
            </p:extLst>
          </p:nvPr>
        </p:nvGraphicFramePr>
        <p:xfrm>
          <a:off x="95250" y="1525819"/>
          <a:ext cx="8915400" cy="475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15689" y="6499070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prstClr val="black"/>
                </a:solidFill>
                <a:cs typeface="Arial" charset="0"/>
              </a:rPr>
              <a:t>Source: Nevada Department of Taxation.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128259"/>
            <a:ext cx="88114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Nevada, Clark &amp; Washoe Counties Taxable Retail Sales: Jan-06 </a:t>
            </a:r>
            <a:r>
              <a:rPr lang="en-US" b="1" i="1" dirty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to </a:t>
            </a:r>
            <a:r>
              <a:rPr lang="en-US" b="1" i="1" dirty="0" smtClean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Jan-15</a:t>
            </a:r>
            <a:endParaRPr lang="en-US" b="1" i="1" dirty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1317" y="44624"/>
            <a:ext cx="8379726" cy="1066130"/>
          </a:xfrm>
        </p:spPr>
        <p:txBody>
          <a:bodyPr/>
          <a:lstStyle/>
          <a:p>
            <a:pPr algn="l"/>
            <a:r>
              <a:rPr lang="fr-CA" sz="3400" i="1" dirty="0" smtClean="0">
                <a:solidFill>
                  <a:srgbClr val="0070C0"/>
                </a:solidFill>
              </a:rPr>
              <a:t>State taxable </a:t>
            </a:r>
            <a:r>
              <a:rPr lang="fr-CA" sz="3400" i="1" dirty="0">
                <a:solidFill>
                  <a:srgbClr val="0070C0"/>
                </a:solidFill>
              </a:rPr>
              <a:t>sales </a:t>
            </a:r>
            <a:r>
              <a:rPr lang="fr-CA" sz="3400" i="1" dirty="0" smtClean="0">
                <a:solidFill>
                  <a:srgbClr val="0070C0"/>
                </a:solidFill>
              </a:rPr>
              <a:t>near </a:t>
            </a:r>
            <a:r>
              <a:rPr lang="fr-CA" sz="3400" i="1" dirty="0">
                <a:solidFill>
                  <a:srgbClr val="0070C0"/>
                </a:solidFill>
              </a:rPr>
              <a:t>all-time </a:t>
            </a:r>
            <a:r>
              <a:rPr lang="fr-CA" sz="3400" i="1" dirty="0" smtClean="0">
                <a:solidFill>
                  <a:srgbClr val="0070C0"/>
                </a:solidFill>
              </a:rPr>
              <a:t>high</a:t>
            </a:r>
            <a:r>
              <a:rPr lang="fr-CA" sz="3400" i="1" dirty="0">
                <a:solidFill>
                  <a:srgbClr val="0070C0"/>
                </a:solidFill>
              </a:rPr>
              <a:t> </a:t>
            </a:r>
            <a:r>
              <a:rPr lang="fr-CA" sz="3400" i="1" dirty="0" smtClean="0">
                <a:solidFill>
                  <a:srgbClr val="0070C0"/>
                </a:solidFill>
              </a:rPr>
              <a:t>thanks to economic recovery &amp; visitors</a:t>
            </a:r>
            <a:endParaRPr lang="en-US" sz="3400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14B84-AE5A-49D6-8AE9-F2F5DA49444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1846" y="1704975"/>
            <a:ext cx="1342029" cy="3742614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404528"/>
              </p:ext>
            </p:extLst>
          </p:nvPr>
        </p:nvGraphicFramePr>
        <p:xfrm>
          <a:off x="95195" y="1482202"/>
          <a:ext cx="8915400" cy="475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68490" y="44624"/>
            <a:ext cx="8775510" cy="1066130"/>
          </a:xfrm>
        </p:spPr>
        <p:txBody>
          <a:bodyPr/>
          <a:lstStyle/>
          <a:p>
            <a:pPr algn="l"/>
            <a:r>
              <a:rPr lang="fr-CA" sz="3400" i="1" dirty="0">
                <a:solidFill>
                  <a:srgbClr val="0070C0"/>
                </a:solidFill>
              </a:rPr>
              <a:t>Gaming </a:t>
            </a:r>
            <a:r>
              <a:rPr lang="fr-CA" sz="3400" i="1" dirty="0" smtClean="0">
                <a:solidFill>
                  <a:srgbClr val="0070C0"/>
                </a:solidFill>
              </a:rPr>
              <a:t>revenues returned moderately </a:t>
            </a:r>
            <a:r>
              <a:rPr lang="fr-CA" sz="3400" i="1" dirty="0">
                <a:solidFill>
                  <a:srgbClr val="0070C0"/>
                </a:solidFill>
              </a:rPr>
              <a:t>due to </a:t>
            </a:r>
            <a:r>
              <a:rPr lang="fr-CA" sz="3400" i="1" dirty="0" smtClean="0">
                <a:solidFill>
                  <a:srgbClr val="0070C0"/>
                </a:solidFill>
              </a:rPr>
              <a:t>baccarat; slot revenues stagnant</a:t>
            </a:r>
            <a:endParaRPr lang="en-US" sz="3400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14B84-AE5A-49D6-8AE9-F2F5DA49444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5689" y="6499070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prstClr val="black"/>
                </a:solidFill>
                <a:cs typeface="Arial" charset="0"/>
              </a:rPr>
              <a:t>Source: Nevada Gaming Control Board.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128259"/>
            <a:ext cx="881149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i="1" dirty="0" smtClean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Nevada, Las Vegas &amp; Reno Gaming Revenues-W/O Baccarat: Feb-06 </a:t>
            </a:r>
            <a:r>
              <a:rPr lang="en-US" sz="1700" b="1" i="1" dirty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to Feb-15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14651" y="1638300"/>
            <a:ext cx="1314450" cy="3733800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27050"/>
              </p:ext>
            </p:extLst>
          </p:nvPr>
        </p:nvGraphicFramePr>
        <p:xfrm>
          <a:off x="152400" y="1497591"/>
          <a:ext cx="8659093" cy="4883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2"/>
          <p:cNvSpPr txBox="1">
            <a:spLocks/>
          </p:cNvSpPr>
          <p:nvPr/>
        </p:nvSpPr>
        <p:spPr bwMode="auto">
          <a:xfrm>
            <a:off x="382136" y="44624"/>
            <a:ext cx="8761863" cy="106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CA" sz="4000" i="1" dirty="0" smtClean="0">
                <a:solidFill>
                  <a:srgbClr val="0070C0"/>
                </a:solidFill>
              </a:rPr>
              <a:t>Reno visitor volume up modestly</a:t>
            </a:r>
            <a:endParaRPr lang="en-US" sz="4000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14B84-AE5A-49D6-8AE9-F2F5DA49444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128259"/>
            <a:ext cx="88114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Reno-Sparks Monthly Visitor Volumes: Feb-06 </a:t>
            </a:r>
            <a:r>
              <a:rPr lang="en-US" b="1" i="1" dirty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to Feb-15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7623" y="6453336"/>
            <a:ext cx="7140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prstClr val="black"/>
                </a:solidFill>
                <a:cs typeface="Arial" charset="0"/>
              </a:rPr>
              <a:t>Source: Reno-Sparks Convention &amp; Visitors Authority.</a:t>
            </a:r>
            <a:endParaRPr lang="en-US" sz="14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88860" y="1924334"/>
            <a:ext cx="1249765" cy="3452884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185547"/>
              </p:ext>
            </p:extLst>
          </p:nvPr>
        </p:nvGraphicFramePr>
        <p:xfrm>
          <a:off x="138844" y="1497591"/>
          <a:ext cx="8825644" cy="48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464024" y="44624"/>
            <a:ext cx="8188657" cy="1066130"/>
          </a:xfrm>
        </p:spPr>
        <p:txBody>
          <a:bodyPr/>
          <a:lstStyle/>
          <a:p>
            <a:pPr algn="l"/>
            <a:r>
              <a:rPr lang="fr-CA" sz="3400" i="1" dirty="0">
                <a:solidFill>
                  <a:srgbClr val="0070C0"/>
                </a:solidFill>
              </a:rPr>
              <a:t>Home affordability suffered during Great Boom, now near US avg, but??</a:t>
            </a:r>
            <a:endParaRPr lang="en-US" sz="3400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14B84-AE5A-49D6-8AE9-F2F5DA49444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5689" y="6499070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prstClr val="black"/>
                </a:solidFill>
                <a:cs typeface="Arial" charset="0"/>
              </a:rPr>
              <a:t>Source: </a:t>
            </a:r>
            <a:r>
              <a:rPr lang="en-US" sz="1400" b="1" i="1" dirty="0" smtClean="0">
                <a:solidFill>
                  <a:prstClr val="black"/>
                </a:solidFill>
                <a:cs typeface="Arial" charset="0"/>
              </a:rPr>
              <a:t>Center for Regional Studies-UNR.</a:t>
            </a:r>
            <a:endParaRPr lang="en-US" sz="14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1128259"/>
            <a:ext cx="8964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Reno-Sparks MSA Home Prices: Jan-10 </a:t>
            </a:r>
            <a:r>
              <a:rPr lang="en-US" b="1" i="1" dirty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to </a:t>
            </a:r>
            <a:r>
              <a:rPr lang="en-US" b="1" i="1" dirty="0" smtClean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Jan-15</a:t>
            </a:r>
            <a:endParaRPr lang="en-US" b="1" i="1" dirty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7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1000125"/>
            <a:ext cx="6589936" cy="1785938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r-CA" sz="4000" cap="small" dirty="0" smtClean="0">
                <a:solidFill>
                  <a:srgbClr val="0070C0"/>
                </a:solidFill>
              </a:rPr>
              <a:t>The Reality:</a:t>
            </a:r>
            <a:br>
              <a:rPr lang="fr-CA" sz="4000" cap="small" dirty="0" smtClean="0">
                <a:solidFill>
                  <a:srgbClr val="0070C0"/>
                </a:solidFill>
              </a:rPr>
            </a:br>
            <a:r>
              <a:rPr lang="fr-CA" sz="4000" cap="small" dirty="0" smtClean="0">
                <a:solidFill>
                  <a:srgbClr val="0070C0"/>
                </a:solidFill>
              </a:rPr>
              <a:t>Nevada Population &amp; Jobs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14B84-AE5A-49D6-8AE9-F2F5DA49444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 descr="C:\Users\jrestrepo\AppData\Local\Microsoft\Windows\Temporary Internet Files\Content.IE5\3RFUZSVP\job_marke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0928"/>
            <a:ext cx="6768752" cy="406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02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1000125"/>
            <a:ext cx="6804248" cy="1785938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r-CA" sz="4000" cap="small" dirty="0" smtClean="0">
                <a:solidFill>
                  <a:srgbClr val="0070C0"/>
                </a:solidFill>
              </a:rPr>
              <a:t>Part 1: The New Northern Nevada Economy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14B84-AE5A-49D6-8AE9-F2F5DA49444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52936"/>
            <a:ext cx="3563888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52936"/>
            <a:ext cx="316835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941168"/>
            <a:ext cx="3168352" cy="191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65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356371"/>
              </p:ext>
            </p:extLst>
          </p:nvPr>
        </p:nvGraphicFramePr>
        <p:xfrm>
          <a:off x="137318" y="1497591"/>
          <a:ext cx="8873332" cy="4874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15689" y="6499070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prstClr val="black"/>
                </a:solidFill>
                <a:cs typeface="Arial" charset="0"/>
              </a:rPr>
              <a:t>Source: Bureau of </a:t>
            </a:r>
            <a:r>
              <a:rPr lang="en-US" sz="1400" b="1" i="1" dirty="0" smtClean="0">
                <a:solidFill>
                  <a:prstClr val="black"/>
                </a:solidFill>
                <a:cs typeface="Arial" charset="0"/>
              </a:rPr>
              <a:t>Labor Statistics.</a:t>
            </a:r>
            <a:endParaRPr lang="en-US" sz="14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5660" y="1128259"/>
            <a:ext cx="8898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Nevada &amp; Study Area Unemployment </a:t>
            </a:r>
            <a:r>
              <a:rPr lang="en-US" b="1" i="1" dirty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Rate: Feb-06 to Feb-15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9558" y="109019"/>
            <a:ext cx="8065827" cy="1066130"/>
          </a:xfrm>
          <a:noFill/>
        </p:spPr>
        <p:txBody>
          <a:bodyPr/>
          <a:lstStyle/>
          <a:p>
            <a:pPr algn="l"/>
            <a:r>
              <a:rPr lang="en-US" sz="4000" i="1" dirty="0">
                <a:solidFill>
                  <a:srgbClr val="0070C0"/>
                </a:solidFill>
              </a:rPr>
              <a:t>T</a:t>
            </a:r>
            <a:r>
              <a:rPr lang="en-US" sz="4000" i="1" dirty="0" smtClean="0">
                <a:solidFill>
                  <a:srgbClr val="0070C0"/>
                </a:solidFill>
              </a:rPr>
              <a:t>he </a:t>
            </a:r>
            <a:r>
              <a:rPr lang="en-US" sz="4000" i="1" dirty="0">
                <a:solidFill>
                  <a:srgbClr val="0070C0"/>
                </a:solidFill>
              </a:rPr>
              <a:t>“headline” unemployment rate continues to </a:t>
            </a:r>
            <a:r>
              <a:rPr lang="en-US" sz="4000" i="1" dirty="0" smtClean="0">
                <a:solidFill>
                  <a:srgbClr val="0070C0"/>
                </a:solidFill>
              </a:rPr>
              <a:t>drop</a:t>
            </a:r>
            <a:endParaRPr lang="en-US" sz="4000" i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4052" y="1647825"/>
            <a:ext cx="1289273" cy="3848100"/>
          </a:xfrm>
          <a:prstGeom prst="rect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14B84-AE5A-49D6-8AE9-F2F5DA49444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5761833" y="3659435"/>
            <a:ext cx="3049584" cy="435310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Feb-15 NV: 7.5%</a:t>
            </a:r>
            <a:endParaRPr lang="en-US" sz="2000" b="1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5761833" y="2063080"/>
            <a:ext cx="3049584" cy="435310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Feb-15 Study Area: 7.5%</a:t>
            </a:r>
            <a:endParaRPr lang="en-US" sz="2000" b="1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689" y="6499070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prstClr val="black"/>
                </a:solidFill>
                <a:cs typeface="Arial" charset="0"/>
              </a:rPr>
              <a:t>Source</a:t>
            </a:r>
            <a:r>
              <a:rPr lang="en-US" sz="1400" b="1" i="1" dirty="0">
                <a:solidFill>
                  <a:prstClr val="black"/>
                </a:solidFill>
                <a:cs typeface="Arial" charset="0"/>
              </a:rPr>
              <a:t>: </a:t>
            </a:r>
            <a:r>
              <a:rPr lang="en-US" sz="1400" b="1" i="1" dirty="0" smtClean="0">
                <a:solidFill>
                  <a:prstClr val="black"/>
                </a:solidFill>
                <a:cs typeface="Arial" charset="0"/>
              </a:rPr>
              <a:t>Bureau of Labor Statistics.</a:t>
            </a:r>
            <a:endParaRPr lang="en-US" sz="14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2136" y="1128259"/>
            <a:ext cx="8654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Real Average Weekly Earnings ($2007): Feb-08 to </a:t>
            </a:r>
            <a:r>
              <a:rPr lang="en-US" b="1" i="1" dirty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Feb-15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024" y="44624"/>
            <a:ext cx="8679976" cy="1066130"/>
          </a:xfrm>
        </p:spPr>
        <p:txBody>
          <a:bodyPr/>
          <a:lstStyle/>
          <a:p>
            <a:pPr algn="l"/>
            <a:r>
              <a:rPr lang="fr-CA" sz="3000" i="1" dirty="0" smtClean="0">
                <a:solidFill>
                  <a:srgbClr val="0070C0"/>
                </a:solidFill>
              </a:rPr>
              <a:t>&amp; </a:t>
            </a:r>
            <a:r>
              <a:rPr lang="en-US" sz="3000" i="1" dirty="0" smtClean="0">
                <a:solidFill>
                  <a:srgbClr val="0070C0"/>
                </a:solidFill>
              </a:rPr>
              <a:t>“</a:t>
            </a:r>
            <a:r>
              <a:rPr lang="fr-CA" sz="3000" i="1" dirty="0" smtClean="0">
                <a:solidFill>
                  <a:srgbClr val="0070C0"/>
                </a:solidFill>
              </a:rPr>
              <a:t>real</a:t>
            </a:r>
            <a:r>
              <a:rPr lang="en-US" sz="3000" i="1" dirty="0" smtClean="0">
                <a:solidFill>
                  <a:srgbClr val="0070C0"/>
                </a:solidFill>
              </a:rPr>
              <a:t>“</a:t>
            </a:r>
            <a:r>
              <a:rPr lang="fr-CA" sz="3000" i="1" dirty="0" smtClean="0">
                <a:solidFill>
                  <a:srgbClr val="0070C0"/>
                </a:solidFill>
              </a:rPr>
              <a:t> wages in Nevada finally rising Reno-Sparks doing even better</a:t>
            </a:r>
            <a:endParaRPr lang="en-US" sz="3000" i="1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14B84-AE5A-49D6-8AE9-F2F5DA49444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728167"/>
              </p:ext>
            </p:extLst>
          </p:nvPr>
        </p:nvGraphicFramePr>
        <p:xfrm>
          <a:off x="121095" y="1497591"/>
          <a:ext cx="8915400" cy="4855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451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689" y="6499070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prstClr val="black"/>
                </a:solidFill>
                <a:cs typeface="Arial" charset="0"/>
              </a:rPr>
              <a:t>Source</a:t>
            </a:r>
            <a:r>
              <a:rPr lang="en-US" sz="1400" b="1" i="1" dirty="0">
                <a:solidFill>
                  <a:prstClr val="black"/>
                </a:solidFill>
                <a:cs typeface="Arial" charset="0"/>
              </a:rPr>
              <a:t>: </a:t>
            </a:r>
            <a:r>
              <a:rPr lang="en-US" sz="1400" b="1" i="1" dirty="0" smtClean="0">
                <a:solidFill>
                  <a:prstClr val="black"/>
                </a:solidFill>
                <a:cs typeface="Arial" charset="0"/>
              </a:rPr>
              <a:t>Bureau of Labor Statistics.</a:t>
            </a:r>
            <a:endParaRPr lang="en-US" sz="14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784" y="1128259"/>
            <a:ext cx="84157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Nevada &amp; Reno MSA Average Weekly Hours: Feb-08 </a:t>
            </a:r>
            <a:r>
              <a:rPr lang="en-US" b="1" i="1" dirty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to Feb-15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3080" y="44624"/>
            <a:ext cx="8720919" cy="1066130"/>
          </a:xfrm>
        </p:spPr>
        <p:txBody>
          <a:bodyPr/>
          <a:lstStyle/>
          <a:p>
            <a:pPr algn="l"/>
            <a:r>
              <a:rPr lang="fr-CA" sz="3200" i="1" dirty="0" smtClean="0">
                <a:solidFill>
                  <a:srgbClr val="0070C0"/>
                </a:solidFill>
              </a:rPr>
              <a:t>Slack remains in Nevada job market but Reno-Sparks is improving significantly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14B84-AE5A-49D6-8AE9-F2F5DA49444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313510"/>
              </p:ext>
            </p:extLst>
          </p:nvPr>
        </p:nvGraphicFramePr>
        <p:xfrm>
          <a:off x="145936" y="1497590"/>
          <a:ext cx="8921863" cy="4884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7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3188" y="1000125"/>
            <a:ext cx="6286500" cy="1785938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r-CA" sz="4000" cap="small" dirty="0" smtClean="0">
                <a:solidFill>
                  <a:srgbClr val="0070C0"/>
                </a:solidFill>
              </a:rPr>
              <a:t>Northern Nevada Growth Forecast: Tesla &amp; Natural Growth</a:t>
            </a:r>
            <a:endParaRPr lang="fr-CA" sz="4000" cap="small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14B84-AE5A-49D6-8AE9-F2F5DA49444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689" y="6321646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prstClr val="black"/>
                </a:solidFill>
                <a:cs typeface="Arial" charset="0"/>
              </a:rPr>
              <a:t>Source: Tesla Motors.</a:t>
            </a:r>
            <a:endParaRPr lang="en-US" sz="14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9432" y="1096791"/>
            <a:ext cx="8627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u="sng" dirty="0" smtClean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Tesla </a:t>
            </a:r>
            <a:r>
              <a:rPr lang="en-US" sz="2400" b="1" i="1" u="sng" dirty="0" err="1" smtClean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Gigafactory</a:t>
            </a:r>
            <a:r>
              <a:rPr lang="en-US" sz="2400" b="1" i="1" u="sng" dirty="0" smtClean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 Facts:</a:t>
            </a:r>
            <a:endParaRPr lang="en-US" sz="2400" b="1" i="1" u="sng" dirty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6728" y="44624"/>
            <a:ext cx="8707272" cy="1066130"/>
          </a:xfrm>
        </p:spPr>
        <p:txBody>
          <a:bodyPr/>
          <a:lstStyle/>
          <a:p>
            <a:pPr algn="l"/>
            <a:r>
              <a:rPr lang="en-US" sz="3400" i="1" dirty="0" smtClean="0">
                <a:solidFill>
                  <a:srgbClr val="0070C0"/>
                </a:solidFill>
              </a:rPr>
              <a:t>New Tesla battery plant will help bring thousands of needed jobs to Nevada</a:t>
            </a:r>
            <a:endParaRPr lang="en-US" sz="3400" i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2" y="1643276"/>
            <a:ext cx="8379726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ts val="21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Goal: Produce batteries for cars /homes / others </a:t>
            </a:r>
          </a:p>
          <a:p>
            <a:pPr marL="457200" indent="-457200" fontAlgn="base">
              <a:lnSpc>
                <a:spcPts val="21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q"/>
            </a:pPr>
            <a:endParaRPr lang="en-US" sz="2400" b="1" dirty="0" smtClean="0">
              <a:solidFill>
                <a:prstClr val="black"/>
              </a:solidFill>
              <a:latin typeface="Century Gothic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fontAlgn="base">
              <a:lnSpc>
                <a:spcPts val="21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6,500 jobs at buildout; 7,646 indirect &amp; induced jobs</a:t>
            </a:r>
          </a:p>
          <a:p>
            <a:pPr marL="457200" indent="-457200" fontAlgn="base">
              <a:lnSpc>
                <a:spcPts val="21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q"/>
            </a:pPr>
            <a:endParaRPr lang="en-US" sz="2400" b="1" dirty="0" smtClean="0">
              <a:solidFill>
                <a:prstClr val="black"/>
              </a:solidFill>
              <a:latin typeface="Century Gothic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fontAlgn="base">
              <a:lnSpc>
                <a:spcPts val="21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Nucleus of new economic cluster for the state</a:t>
            </a:r>
          </a:p>
          <a:p>
            <a:pPr marL="457200" indent="-457200" fontAlgn="base">
              <a:lnSpc>
                <a:spcPts val="21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q"/>
            </a:pPr>
            <a:endParaRPr lang="en-US" sz="2400" b="1" dirty="0" smtClean="0">
              <a:solidFill>
                <a:prstClr val="black"/>
              </a:solidFill>
              <a:latin typeface="Century Gothic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fontAlgn="base">
              <a:lnSpc>
                <a:spcPts val="21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Factory to use economies of scale to reduce costs of lithium-ion batteries</a:t>
            </a:r>
          </a:p>
          <a:p>
            <a:pPr fontAlgn="base">
              <a:lnSpc>
                <a:spcPts val="2100"/>
              </a:lnSpc>
              <a:spcBef>
                <a:spcPct val="0"/>
              </a:spcBef>
              <a:spcAft>
                <a:spcPts val="300"/>
              </a:spcAft>
            </a:pPr>
            <a:endParaRPr lang="en-US" sz="2400" b="1" dirty="0" smtClean="0">
              <a:solidFill>
                <a:prstClr val="black"/>
              </a:solidFill>
              <a:latin typeface="Century Gothic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fontAlgn="base">
              <a:lnSpc>
                <a:spcPts val="21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2020, should more than </a:t>
            </a:r>
            <a:r>
              <a:rPr lang="en-US" sz="2400" b="1" dirty="0" smtClean="0">
                <a:solidFill>
                  <a:srgbClr val="A50021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double the world production </a:t>
            </a:r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lithium-ion battery production of 2013</a:t>
            </a:r>
          </a:p>
          <a:p>
            <a:pPr fontAlgn="base">
              <a:lnSpc>
                <a:spcPts val="2100"/>
              </a:lnSpc>
              <a:spcBef>
                <a:spcPct val="0"/>
              </a:spcBef>
              <a:spcAft>
                <a:spcPts val="300"/>
              </a:spcAft>
            </a:pPr>
            <a:endParaRPr lang="en-US" sz="2400" b="1" dirty="0" smtClean="0">
              <a:solidFill>
                <a:prstClr val="black"/>
              </a:solidFill>
              <a:latin typeface="Century Gothic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fontAlgn="base">
              <a:lnSpc>
                <a:spcPts val="21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Tesla </a:t>
            </a:r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Just Announced the </a:t>
            </a:r>
            <a:r>
              <a:rPr lang="en-US" sz="2400" b="1" dirty="0">
                <a:solidFill>
                  <a:srgbClr val="A50021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“Powerwall”</a:t>
            </a:r>
            <a:r>
              <a:rPr lang="en-US" sz="2400" dirty="0">
                <a:solidFill>
                  <a:srgbClr val="A50021"/>
                </a:solidFill>
                <a:latin typeface="Century Gothic" pitchFamily="34" charset="0"/>
              </a:rPr>
              <a:t> </a:t>
            </a:r>
            <a:r>
              <a:rPr lang="en-US" sz="2400" b="1" dirty="0">
                <a:latin typeface="Century Gothic" panose="020B0502020202020204" pitchFamily="34" charset="0"/>
              </a:rPr>
              <a:t>stackable battery system to store electricity for homes, businesses and the grid</a:t>
            </a:r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457200" indent="-457200" fontAlgn="base">
              <a:lnSpc>
                <a:spcPts val="2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q"/>
            </a:pPr>
            <a:endParaRPr lang="en-US" sz="2000" b="1" dirty="0">
              <a:solidFill>
                <a:prstClr val="black"/>
              </a:solidFill>
              <a:latin typeface="Century Gothic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14B84-AE5A-49D6-8AE9-F2F5DA49444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36" y="1497591"/>
            <a:ext cx="5061397" cy="5001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5689" y="6499070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prstClr val="black"/>
                </a:solidFill>
                <a:cs typeface="Arial" charset="0"/>
              </a:rPr>
              <a:t>Source: Nevada Economic Planning Indicator Committee (EPIC).</a:t>
            </a:r>
            <a:endParaRPr lang="en-US" sz="14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0499" y="1128259"/>
            <a:ext cx="84359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Study Area Map – Study Period: 2015-2019</a:t>
            </a:r>
            <a:endParaRPr lang="en-US" b="1" i="1" u="sng" dirty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4148" y="44624"/>
            <a:ext cx="8529851" cy="1066130"/>
          </a:xfrm>
        </p:spPr>
        <p:txBody>
          <a:bodyPr/>
          <a:lstStyle/>
          <a:p>
            <a:pPr algn="l"/>
            <a:r>
              <a:rPr lang="en-US" sz="4000" i="1" dirty="0">
                <a:solidFill>
                  <a:srgbClr val="0070C0"/>
                </a:solidFill>
              </a:rPr>
              <a:t>Study Area consists of 5 counties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14B84-AE5A-49D6-8AE9-F2F5DA49444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613" y="1497591"/>
            <a:ext cx="1843273" cy="214718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84448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7" y="1497591"/>
            <a:ext cx="3822955" cy="50545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5689" y="6499070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prstClr val="black"/>
                </a:solidFill>
                <a:cs typeface="Arial" charset="0"/>
              </a:rPr>
              <a:t>Source: Nevada Economic Planning Indicator Committee (EPIC).</a:t>
            </a:r>
            <a:endParaRPr lang="en-US" sz="14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534" y="1128259"/>
            <a:ext cx="86409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Study Area Zone Index Map: 2015</a:t>
            </a:r>
            <a:endParaRPr lang="en-US" b="1" i="1" u="sng" dirty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4" y="44624"/>
            <a:ext cx="8748465" cy="1066130"/>
          </a:xfrm>
        </p:spPr>
        <p:txBody>
          <a:bodyPr/>
          <a:lstStyle/>
          <a:p>
            <a:pPr algn="l"/>
            <a:r>
              <a:rPr lang="en-US" sz="3400" i="1" dirty="0" smtClean="0">
                <a:solidFill>
                  <a:srgbClr val="0070C0"/>
                </a:solidFill>
              </a:rPr>
              <a:t>Study Area also divided into</a:t>
            </a:r>
            <a:br>
              <a:rPr lang="en-US" sz="3400" i="1" dirty="0" smtClean="0">
                <a:solidFill>
                  <a:srgbClr val="0070C0"/>
                </a:solidFill>
              </a:rPr>
            </a:br>
            <a:r>
              <a:rPr lang="en-US" sz="3400" i="1" dirty="0" smtClean="0">
                <a:solidFill>
                  <a:srgbClr val="A50021"/>
                </a:solidFill>
              </a:rPr>
              <a:t>18 “EPIC Zones”</a:t>
            </a:r>
            <a:endParaRPr lang="en-US" sz="3400" i="1" dirty="0">
              <a:solidFill>
                <a:srgbClr val="A5002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14B84-AE5A-49D6-8AE9-F2F5DA49444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186" y="1128259"/>
            <a:ext cx="3859752" cy="416495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962141" y="1493947"/>
            <a:ext cx="2116045" cy="128789"/>
          </a:xfrm>
          <a:prstGeom prst="straightConnector1">
            <a:avLst/>
          </a:prstGeom>
          <a:ln w="762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4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689" y="6499070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prstClr val="black"/>
                </a:solidFill>
                <a:cs typeface="Arial" charset="0"/>
              </a:rPr>
              <a:t>Source: Nevada Economic Planning Indicator Committee (EPIC).</a:t>
            </a:r>
            <a:endParaRPr lang="en-US" sz="14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9432" y="1128259"/>
            <a:ext cx="8627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Study Area Zone Index IDs</a:t>
            </a:r>
            <a:endParaRPr lang="en-US" b="1" i="1" u="sng" dirty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2136" y="44624"/>
            <a:ext cx="8761863" cy="1066130"/>
          </a:xfrm>
        </p:spPr>
        <p:txBody>
          <a:bodyPr/>
          <a:lstStyle/>
          <a:p>
            <a:pPr algn="l"/>
            <a:r>
              <a:rPr lang="en-US" sz="4000" i="1" dirty="0" smtClean="0">
                <a:solidFill>
                  <a:srgbClr val="0070C0"/>
                </a:solidFill>
              </a:rPr>
              <a:t>18 EPIC Zones called . . .</a:t>
            </a:r>
            <a:endParaRPr lang="en-US" sz="4000" i="1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14B84-AE5A-49D6-8AE9-F2F5DA49444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808292"/>
              </p:ext>
            </p:extLst>
          </p:nvPr>
        </p:nvGraphicFramePr>
        <p:xfrm>
          <a:off x="409432" y="1700808"/>
          <a:ext cx="410445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ID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EPIC</a:t>
                      </a:r>
                      <a:r>
                        <a:rPr lang="en-US" sz="1800" b="1" baseline="0" dirty="0" smtClean="0">
                          <a:latin typeface="Century Gothic" pitchFamily="34" charset="0"/>
                        </a:rPr>
                        <a:t> Zone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u="sng" dirty="0" smtClean="0">
                          <a:latin typeface="Century Gothic" pitchFamily="34" charset="0"/>
                        </a:rPr>
                        <a:t>Washoe County</a:t>
                      </a:r>
                      <a:endParaRPr lang="en-US" sz="1800" b="1" u="sng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   Sparks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2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   Sparks</a:t>
                      </a:r>
                      <a:r>
                        <a:rPr lang="en-US" sz="1800" b="1" baseline="0" dirty="0" smtClean="0">
                          <a:latin typeface="Century Gothic" pitchFamily="34" charset="0"/>
                        </a:rPr>
                        <a:t> Industrial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3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   Sparks Suburban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4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   Downtown Reno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5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   North</a:t>
                      </a:r>
                      <a:r>
                        <a:rPr lang="en-US" sz="1800" b="1" baseline="0" dirty="0" smtClean="0">
                          <a:latin typeface="Century Gothic" pitchFamily="34" charset="0"/>
                        </a:rPr>
                        <a:t> Reno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6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   West Reno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7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   Southwest Reno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8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   Southeast</a:t>
                      </a:r>
                      <a:r>
                        <a:rPr lang="en-US" sz="1800" b="1" baseline="0" dirty="0" smtClean="0">
                          <a:latin typeface="Century Gothic" pitchFamily="34" charset="0"/>
                        </a:rPr>
                        <a:t> Reno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9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   North</a:t>
                      </a:r>
                      <a:r>
                        <a:rPr lang="en-US" sz="1800" b="1" baseline="0" dirty="0" smtClean="0">
                          <a:latin typeface="Century Gothic" pitchFamily="34" charset="0"/>
                        </a:rPr>
                        <a:t> Washoe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10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   South Washoe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247150"/>
              </p:ext>
            </p:extLst>
          </p:nvPr>
        </p:nvGraphicFramePr>
        <p:xfrm>
          <a:off x="4722963" y="1700808"/>
          <a:ext cx="410445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u="sng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Storey County</a:t>
                      </a:r>
                      <a:endParaRPr lang="en-US" sz="1800" b="1" u="sng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   Storey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u="sng" dirty="0" smtClean="0">
                          <a:latin typeface="Century Gothic" pitchFamily="34" charset="0"/>
                        </a:rPr>
                        <a:t>Carson City County</a:t>
                      </a:r>
                      <a:endParaRPr lang="en-US" sz="1800" b="1" u="sng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12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   Carson City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13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   Carson City - Rural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u="sng" dirty="0" smtClean="0">
                          <a:latin typeface="Century Gothic" pitchFamily="34" charset="0"/>
                        </a:rPr>
                        <a:t>Douglas County</a:t>
                      </a:r>
                      <a:endParaRPr lang="en-US" sz="1800" b="1" u="sng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14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   Douglas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15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   Douglas – Rural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u="sng" dirty="0" smtClean="0">
                          <a:latin typeface="Century Gothic" pitchFamily="34" charset="0"/>
                        </a:rPr>
                        <a:t>Lyon</a:t>
                      </a:r>
                      <a:r>
                        <a:rPr lang="en-US" sz="1800" b="1" u="sng" baseline="0" dirty="0" smtClean="0">
                          <a:latin typeface="Century Gothic" pitchFamily="34" charset="0"/>
                        </a:rPr>
                        <a:t> County</a:t>
                      </a:r>
                      <a:endParaRPr lang="en-US" sz="1800" b="1" u="sng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16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   Fernley Area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17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   Central</a:t>
                      </a:r>
                      <a:r>
                        <a:rPr lang="en-US" sz="1800" b="1" baseline="0" dirty="0" smtClean="0">
                          <a:latin typeface="Century Gothic" pitchFamily="34" charset="0"/>
                        </a:rPr>
                        <a:t> Lyon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18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itchFamily="34" charset="0"/>
                        </a:rPr>
                        <a:t>   South Lyon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1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689" y="6499070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prstClr val="black"/>
                </a:solidFill>
                <a:cs typeface="Arial" charset="0"/>
              </a:rPr>
              <a:t>Source: Nevada Economic Planning Indicator Committee (EPIC).</a:t>
            </a:r>
            <a:endParaRPr lang="en-US" sz="14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3080" y="44624"/>
            <a:ext cx="8720919" cy="1066130"/>
          </a:xfrm>
        </p:spPr>
        <p:txBody>
          <a:bodyPr/>
          <a:lstStyle/>
          <a:p>
            <a:pPr algn="l"/>
            <a:r>
              <a:rPr lang="en-US" sz="3400" i="1" dirty="0">
                <a:solidFill>
                  <a:srgbClr val="0070C0"/>
                </a:solidFill>
              </a:rPr>
              <a:t>Scenario </a:t>
            </a:r>
            <a:r>
              <a:rPr lang="en-US" sz="3400" i="1" dirty="0" smtClean="0">
                <a:solidFill>
                  <a:srgbClr val="0070C0"/>
                </a:solidFill>
              </a:rPr>
              <a:t>B 5-Yr growth: 52K jobs, 42K persons &amp; nearly 17K households</a:t>
            </a:r>
            <a:endParaRPr lang="en-US" sz="3400" i="1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14B84-AE5A-49D6-8AE9-F2F5DA49444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906774"/>
              </p:ext>
            </p:extLst>
          </p:nvPr>
        </p:nvGraphicFramePr>
        <p:xfrm>
          <a:off x="180975" y="1228299"/>
          <a:ext cx="8628174" cy="5153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4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729" y="1497591"/>
            <a:ext cx="3980907" cy="44947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532211"/>
            <a:ext cx="3346960" cy="4966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5689" y="6499070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prstClr val="black"/>
                </a:solidFill>
                <a:cs typeface="Arial" charset="0"/>
              </a:rPr>
              <a:t>Source: Nevada Economic Planning Indicator Committee (EPIC).</a:t>
            </a:r>
            <a:endParaRPr lang="en-US" sz="14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9182" y="1128259"/>
            <a:ext cx="8927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Total Projected Employment Growth Map-Scenario B, by EPIC Zone: 2015-2019</a:t>
            </a:r>
            <a:endParaRPr lang="en-US" b="1" i="1" u="sng" dirty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4966" y="44624"/>
            <a:ext cx="7823491" cy="1066130"/>
          </a:xfrm>
        </p:spPr>
        <p:txBody>
          <a:bodyPr/>
          <a:lstStyle/>
          <a:p>
            <a:pPr algn="l"/>
            <a:r>
              <a:rPr lang="en-US" sz="3400" i="1" dirty="0">
                <a:solidFill>
                  <a:srgbClr val="0070C0"/>
                </a:solidFill>
              </a:rPr>
              <a:t>Scenario B job growth concentrated in 4 </a:t>
            </a:r>
            <a:r>
              <a:rPr lang="en-US" sz="3400" i="1" dirty="0" smtClean="0">
                <a:solidFill>
                  <a:srgbClr val="0070C0"/>
                </a:solidFill>
              </a:rPr>
              <a:t>Zones</a:t>
            </a:r>
            <a:endParaRPr lang="en-US" sz="3400" i="1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14B84-AE5A-49D6-8AE9-F2F5DA49444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1" y="1497591"/>
            <a:ext cx="1973752" cy="210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1318" y="44624"/>
            <a:ext cx="8652681" cy="1066130"/>
          </a:xfrm>
        </p:spPr>
        <p:txBody>
          <a:bodyPr/>
          <a:lstStyle/>
          <a:p>
            <a:pPr algn="l"/>
            <a:r>
              <a:rPr lang="en-US" sz="4000" i="1" dirty="0" smtClean="0">
                <a:solidFill>
                  <a:srgbClr val="0070C0"/>
                </a:solidFill>
              </a:rPr>
              <a:t>Background</a:t>
            </a:r>
            <a:endParaRPr lang="en-US" sz="4000" i="1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14B84-AE5A-49D6-8AE9-F2F5DA49444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95785" y="1333230"/>
            <a:ext cx="835243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150000"/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150000"/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Wingdings" pitchFamily="2" charset="2"/>
              <a:buChar char="q"/>
              <a:defRPr/>
            </a:pPr>
            <a:r>
              <a:rPr lang="en-US" sz="2400" kern="0" dirty="0" smtClean="0">
                <a:solidFill>
                  <a:srgbClr val="A50021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Unprecedented Growth Is Projected </a:t>
            </a:r>
            <a:r>
              <a:rPr lang="en-US" sz="2400" kern="0" dirty="0" smtClean="0">
                <a:solidFill>
                  <a:srgbClr val="000000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Region: Tesla/Switch &amp; Nearly 100 Other  Announcements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Wingdings" pitchFamily="2" charset="2"/>
              <a:buChar char="q"/>
              <a:defRPr/>
            </a:pPr>
            <a:r>
              <a:rPr lang="en-US" sz="2400" kern="0" dirty="0" smtClean="0">
                <a:solidFill>
                  <a:srgbClr val="A50021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Are The Impacts </a:t>
            </a:r>
            <a:r>
              <a:rPr lang="en-US" sz="2400" kern="0" dirty="0" smtClean="0">
                <a:solidFill>
                  <a:srgbClr val="000000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This Growth On: Housing, Transportation, Workforce, Public Service Etc.?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Wingdings" pitchFamily="2" charset="2"/>
              <a:buChar char="q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Multiple Planning Organizations Were Providing </a:t>
            </a:r>
            <a:r>
              <a:rPr lang="en-US" sz="2400" kern="0" dirty="0" smtClean="0">
                <a:solidFill>
                  <a:srgbClr val="0070C0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Varying Projections </a:t>
            </a:r>
            <a:r>
              <a:rPr lang="en-US" sz="2400" kern="0" dirty="0" smtClean="0">
                <a:solidFill>
                  <a:srgbClr val="000000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Job &amp; Population Growth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Wingdings" pitchFamily="2" charset="2"/>
              <a:buChar char="q"/>
              <a:defRPr/>
            </a:pPr>
            <a:r>
              <a:rPr lang="en-US" sz="2400" kern="0" dirty="0" smtClean="0">
                <a:solidFill>
                  <a:srgbClr val="A50021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 ‘14 EPIC Formed To Initiate</a:t>
            </a:r>
            <a:r>
              <a:rPr lang="en-US" sz="2400" kern="0" dirty="0" smtClean="0">
                <a:solidFill>
                  <a:srgbClr val="000000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Coordination Of (Public / Non-profit / Private) Agencies To Develop A Single Consensus Report – RCG Was Commissioned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Wingdings" pitchFamily="2" charset="2"/>
              <a:buChar char="q"/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EPIC</a:t>
            </a:r>
            <a:r>
              <a:rPr lang="en-US" sz="2400" kern="0" dirty="0" smtClean="0">
                <a:solidFill>
                  <a:srgbClr val="000000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kern="0" dirty="0" smtClean="0">
                <a:solidFill>
                  <a:srgbClr val="0070C0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Technical Committee </a:t>
            </a:r>
            <a:r>
              <a:rPr lang="en-US" sz="2400" kern="0" dirty="0" smtClean="0">
                <a:solidFill>
                  <a:srgbClr val="000000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 </a:t>
            </a:r>
            <a:r>
              <a:rPr lang="en-US" sz="2400" kern="0" dirty="0" smtClean="0">
                <a:solidFill>
                  <a:srgbClr val="A50021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Weekly</a:t>
            </a:r>
            <a:r>
              <a:rPr lang="en-US" sz="2400" kern="0" dirty="0" smtClean="0">
                <a:solidFill>
                  <a:srgbClr val="000000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RCG Economics To Gather Data &amp; Provide Feedback</a:t>
            </a:r>
          </a:p>
        </p:txBody>
      </p:sp>
    </p:spTree>
    <p:extLst>
      <p:ext uri="{BB962C8B-B14F-4D97-AF65-F5344CB8AC3E}">
        <p14:creationId xmlns:p14="http://schemas.microsoft.com/office/powerpoint/2010/main" val="38019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689" y="6499070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prstClr val="black"/>
                </a:solidFill>
                <a:cs typeface="Arial" charset="0"/>
              </a:rPr>
              <a:t>Source: Nevada Economic Planning Indicator Committee (EPIC).</a:t>
            </a:r>
            <a:endParaRPr lang="en-US" sz="14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8490" y="1128259"/>
            <a:ext cx="86680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Projected Employment Growth Conclusions: 2015-2019</a:t>
            </a:r>
            <a:endParaRPr lang="en-US" b="1" i="1" u="sng" dirty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8740" y="44624"/>
            <a:ext cx="8475260" cy="1066130"/>
          </a:xfrm>
        </p:spPr>
        <p:txBody>
          <a:bodyPr/>
          <a:lstStyle/>
          <a:p>
            <a:pPr algn="l"/>
            <a:r>
              <a:rPr lang="en-US" sz="3400" i="1" dirty="0">
                <a:solidFill>
                  <a:srgbClr val="0070C0"/>
                </a:solidFill>
              </a:rPr>
              <a:t>Scenario B employment growth concentrated in 4 Z</a:t>
            </a:r>
            <a:r>
              <a:rPr lang="en-US" sz="3400" i="1" dirty="0" smtClean="0">
                <a:solidFill>
                  <a:srgbClr val="0070C0"/>
                </a:solidFill>
              </a:rPr>
              <a:t>ones</a:t>
            </a:r>
            <a:endParaRPr lang="en-US" sz="3400" i="1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14B84-AE5A-49D6-8AE9-F2F5DA49444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672" y="1772816"/>
            <a:ext cx="855882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zones contain over half of the growth</a:t>
            </a:r>
          </a:p>
          <a:p>
            <a:pPr marL="742950" lvl="1" indent="-28575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Zone 2: Sparks Industrial – </a:t>
            </a:r>
            <a:r>
              <a:rPr lang="en-US" sz="2400" b="1" dirty="0" smtClean="0">
                <a:solidFill>
                  <a:srgbClr val="A50021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6,107 jobs</a:t>
            </a:r>
          </a:p>
          <a:p>
            <a:pPr marL="742950" lvl="1" indent="-28575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Zone 5: North Reno </a:t>
            </a:r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sz="2400" b="1" dirty="0">
                <a:solidFill>
                  <a:srgbClr val="A50021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5,585 jobs</a:t>
            </a:r>
            <a:endParaRPr lang="en-US" sz="2400" b="1" dirty="0" smtClean="0">
              <a:solidFill>
                <a:srgbClr val="A50021"/>
              </a:solidFill>
              <a:latin typeface="Century Gothic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Zone 8: Southeast Reno – </a:t>
            </a:r>
            <a:r>
              <a:rPr lang="en-US" sz="2400" b="1" dirty="0" smtClean="0">
                <a:solidFill>
                  <a:srgbClr val="A50021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9,104</a:t>
            </a:r>
            <a:r>
              <a:rPr lang="en-US" sz="2400" b="1" dirty="0">
                <a:solidFill>
                  <a:srgbClr val="A50021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jobs</a:t>
            </a:r>
            <a:endParaRPr lang="en-US" sz="2400" b="1" dirty="0" smtClean="0">
              <a:solidFill>
                <a:srgbClr val="A50021"/>
              </a:solidFill>
              <a:latin typeface="Century Gothic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Zone 12: Storey County </a:t>
            </a:r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sz="2400" b="1" dirty="0">
                <a:solidFill>
                  <a:srgbClr val="A50021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5,478 </a:t>
            </a:r>
            <a:r>
              <a:rPr lang="en-US" sz="2400" b="1" dirty="0" smtClean="0">
                <a:solidFill>
                  <a:srgbClr val="A50021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jobs</a:t>
            </a:r>
          </a:p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black"/>
              </a:solidFill>
              <a:latin typeface="Century Gothic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notable gains</a:t>
            </a:r>
          </a:p>
          <a:p>
            <a:pPr marL="742950" lvl="1" indent="-28575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Zone 4: Downtown Reno – 4,143 jobs</a:t>
            </a:r>
          </a:p>
          <a:p>
            <a:pPr marL="742950" lvl="1" indent="-28575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Zone 7: Southwest Reno – 3,762</a:t>
            </a:r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jobs</a:t>
            </a:r>
            <a:endParaRPr lang="en-US" sz="2400" b="1" dirty="0" smtClean="0">
              <a:solidFill>
                <a:prstClr val="black"/>
              </a:solidFill>
              <a:latin typeface="Century Gothic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Zone 10: South Washoe </a:t>
            </a:r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3,009 jobs</a:t>
            </a:r>
            <a:endParaRPr lang="en-US" sz="2400" b="1" dirty="0" smtClean="0">
              <a:solidFill>
                <a:prstClr val="black"/>
              </a:solidFill>
              <a:latin typeface="Century Gothic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black"/>
              </a:solidFill>
              <a:latin typeface="Century Gothic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zones gain jobs over study period</a:t>
            </a:r>
            <a:endParaRPr lang="en-US" sz="2400" b="1" dirty="0">
              <a:solidFill>
                <a:prstClr val="black"/>
              </a:solidFill>
              <a:latin typeface="Century Gothic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76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" y="1497591"/>
            <a:ext cx="3453493" cy="51649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5689" y="6499070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prstClr val="black"/>
                </a:solidFill>
                <a:cs typeface="Arial" charset="0"/>
              </a:rPr>
              <a:t>Source: Nevada Economic Planning Indicator Committee (EPIC).</a:t>
            </a:r>
            <a:endParaRPr lang="en-US" sz="14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528" y="1128259"/>
            <a:ext cx="8712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Total Projected </a:t>
            </a:r>
            <a:r>
              <a:rPr lang="en-US" b="1" i="1" dirty="0" smtClean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Population Growth Map-Scenario </a:t>
            </a:r>
            <a:r>
              <a:rPr lang="en-US" b="1" i="1" dirty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B, by EPIC Zone: 2015-2019</a:t>
            </a:r>
            <a:endParaRPr lang="en-US" b="1" i="1" u="sng" dirty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44624"/>
            <a:ext cx="8820472" cy="1066130"/>
          </a:xfrm>
        </p:spPr>
        <p:txBody>
          <a:bodyPr/>
          <a:lstStyle/>
          <a:p>
            <a:pPr algn="l"/>
            <a:r>
              <a:rPr lang="en-US" sz="3400" i="1" dirty="0">
                <a:solidFill>
                  <a:srgbClr val="0070C0"/>
                </a:solidFill>
              </a:rPr>
              <a:t>Scenario B </a:t>
            </a:r>
            <a:r>
              <a:rPr lang="en-US" sz="3400" i="1" dirty="0" smtClean="0">
                <a:solidFill>
                  <a:srgbClr val="0070C0"/>
                </a:solidFill>
              </a:rPr>
              <a:t>population </a:t>
            </a:r>
            <a:r>
              <a:rPr lang="en-US" sz="3400" i="1" dirty="0">
                <a:solidFill>
                  <a:srgbClr val="0070C0"/>
                </a:solidFill>
              </a:rPr>
              <a:t>growth </a:t>
            </a:r>
            <a:r>
              <a:rPr lang="en-US" sz="3400" i="1" dirty="0" smtClean="0">
                <a:solidFill>
                  <a:srgbClr val="0070C0"/>
                </a:solidFill>
              </a:rPr>
              <a:t>centered around Reno-Sparks MSA</a:t>
            </a:r>
            <a:endParaRPr lang="en-US" sz="3400" i="1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14B84-AE5A-49D6-8AE9-F2F5DA49444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73" y="1497590"/>
            <a:ext cx="4080230" cy="46280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11" y="1497592"/>
            <a:ext cx="2028662" cy="214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689" y="6499070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prstClr val="black"/>
                </a:solidFill>
                <a:cs typeface="Arial" charset="0"/>
              </a:rPr>
              <a:t>Source: Nevada Economic Planning Indicator Committee (EPIC).</a:t>
            </a:r>
            <a:endParaRPr lang="en-US" sz="14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1194" y="1128259"/>
            <a:ext cx="86953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Projected Population Growth Conclusions: 2015-2019</a:t>
            </a:r>
            <a:endParaRPr lang="en-US" b="1" i="1" u="sng" dirty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2136" y="44624"/>
            <a:ext cx="8761863" cy="1066130"/>
          </a:xfrm>
        </p:spPr>
        <p:txBody>
          <a:bodyPr/>
          <a:lstStyle/>
          <a:p>
            <a:pPr algn="l"/>
            <a:r>
              <a:rPr lang="en-US" sz="3400" i="1" dirty="0">
                <a:solidFill>
                  <a:srgbClr val="0070C0"/>
                </a:solidFill>
              </a:rPr>
              <a:t>Scenario B population growth concentrated in 3 Z</a:t>
            </a:r>
            <a:r>
              <a:rPr lang="en-US" sz="3400" i="1" dirty="0" smtClean="0">
                <a:solidFill>
                  <a:srgbClr val="0070C0"/>
                </a:solidFill>
              </a:rPr>
              <a:t>ones</a:t>
            </a:r>
            <a:endParaRPr lang="en-US" sz="3400" i="1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14B84-AE5A-49D6-8AE9-F2F5DA49444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194" y="1700808"/>
            <a:ext cx="8802806" cy="4498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zones encompass nearly half of the population growth </a:t>
            </a:r>
          </a:p>
          <a:p>
            <a:pPr marL="742950" lvl="1" indent="-28575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Zone 5: North Reno </a:t>
            </a:r>
            <a:r>
              <a:rPr lang="en-US" sz="2400" b="1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sz="2400" b="1" dirty="0" smtClean="0">
                <a:solidFill>
                  <a:srgbClr val="A50021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6,738 persons  </a:t>
            </a:r>
          </a:p>
          <a:p>
            <a:pPr marL="742950" lvl="1" indent="-28575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Zone 9: North Washoe – </a:t>
            </a:r>
            <a:r>
              <a:rPr lang="en-US" sz="2400" b="1" dirty="0" smtClean="0">
                <a:solidFill>
                  <a:srgbClr val="A50021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7,608 persons</a:t>
            </a:r>
          </a:p>
          <a:p>
            <a:pPr marL="742950" lvl="1" indent="-28575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Zone 10: South Washoe – </a:t>
            </a:r>
            <a:r>
              <a:rPr lang="en-US" sz="2400" b="1" dirty="0" smtClean="0">
                <a:solidFill>
                  <a:srgbClr val="A50021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5,765 persons</a:t>
            </a:r>
          </a:p>
          <a:p>
            <a:pPr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Century Gothic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 of population growth spread out</a:t>
            </a:r>
          </a:p>
          <a:p>
            <a:pPr marL="742950" lvl="1" indent="-28575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Zone 3: Sparks Suburban– 4,242 persons</a:t>
            </a:r>
          </a:p>
          <a:p>
            <a:pPr marL="742950" lvl="1" indent="-28575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Zone 6: West Reno – </a:t>
            </a:r>
            <a:r>
              <a:rPr lang="en-US" sz="2400" b="1" dirty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400" b="1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,632 persons</a:t>
            </a:r>
          </a:p>
          <a:p>
            <a:pPr marL="742950" lvl="1" indent="-28575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Zone </a:t>
            </a:r>
            <a:r>
              <a:rPr lang="en-US" sz="2400" b="1" dirty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en-US" sz="2400" b="1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Southwest </a:t>
            </a:r>
            <a:r>
              <a:rPr lang="en-US" sz="2400" b="1" dirty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Reno</a:t>
            </a:r>
            <a:r>
              <a:rPr lang="en-US" sz="2400" b="1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sz="2400" b="1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3,323 </a:t>
            </a:r>
            <a:r>
              <a:rPr lang="en-US" sz="2400" b="1" dirty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persons</a:t>
            </a:r>
          </a:p>
          <a:p>
            <a:pPr marL="742950" lvl="1" indent="-28575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Zone </a:t>
            </a:r>
            <a:r>
              <a:rPr lang="en-US" sz="2400" b="1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8: Southeast </a:t>
            </a:r>
            <a:r>
              <a:rPr lang="en-US" sz="2400" b="1" dirty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Reno</a:t>
            </a:r>
            <a:r>
              <a:rPr lang="en-US" sz="2400" b="1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sz="2400" b="1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4,016 </a:t>
            </a:r>
            <a:r>
              <a:rPr lang="en-US" sz="2400" b="1" dirty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persons</a:t>
            </a:r>
          </a:p>
          <a:p>
            <a:pPr marL="742950" lvl="1" indent="-28575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Zone </a:t>
            </a:r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12: Carson City – 2,176 persons</a:t>
            </a:r>
          </a:p>
          <a:p>
            <a:pPr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black"/>
              </a:solidFill>
              <a:latin typeface="Century Gothic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Douglas County expected to lose 393 persons, but will start growing in 2017</a:t>
            </a:r>
            <a:endParaRPr lang="en-US" sz="2400" b="1" dirty="0">
              <a:solidFill>
                <a:prstClr val="black"/>
              </a:solidFill>
              <a:latin typeface="Century Gothic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24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>
              <a:lnSpc>
                <a:spcPct val="100000"/>
              </a:lnSpc>
            </a:pPr>
            <a:r>
              <a:rPr lang="en-US" sz="4800" i="1" dirty="0" smtClean="0">
                <a:solidFill>
                  <a:srgbClr val="0070C0"/>
                </a:solidFill>
              </a:rPr>
              <a:t>Questions?</a:t>
            </a:r>
            <a:endParaRPr lang="en-US" sz="4800" i="1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14B84-AE5A-49D6-8AE9-F2F5DA49444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RCG_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3935" y="1329432"/>
            <a:ext cx="226325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:\Restrepo Consulting Group\MARKETING\PRESENTATIONS\2015\2015-4-23 EDAWN Major Investors\edawn [hres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76" y="1369132"/>
            <a:ext cx="2126290" cy="743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662" y="1159310"/>
            <a:ext cx="918539" cy="116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\\edawn.local\UserData\Users My Documents\pmatteoni\My Documents\My Pictures\Fernle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1288551"/>
            <a:ext cx="1340017" cy="98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\\edawn.local\UserData\Users My Documents\pmatteoni\My Documents\My Pictures\Washo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676" y="2771324"/>
            <a:ext cx="1008511" cy="83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\\edawn.local\UserData\Users My Documents\pmatteoni\My Documents\My Pictures\NVEnerg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77" y="2912640"/>
            <a:ext cx="2165302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\\edawn.local\UserData\Users My Documents\pmatteoni\My Documents\My Pictures\WCS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07" y="5396621"/>
            <a:ext cx="1555043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C:\Users\pmatteoni\Desktop\RTAA Gree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76" y="4194737"/>
            <a:ext cx="2156583" cy="72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\\edawn.local\UserData\Users My Documents\pmatteoni\My Documents\My Pictures\RTC25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056" y="3932573"/>
            <a:ext cx="1161750" cy="124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\\edawn.local\UserData\Users My Documents\pmatteoni\My Documents\My Pictures\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566" y="4167407"/>
            <a:ext cx="2473825" cy="7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\\edawn.local\UserData\Users My Documents\pmatteoni\My Documents\My Pictures\TMRP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4276725"/>
            <a:ext cx="1435267" cy="64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6066666" y="1466402"/>
            <a:ext cx="1257300" cy="4844619"/>
            <a:chOff x="6152391" y="1466402"/>
            <a:chExt cx="1257300" cy="4844619"/>
          </a:xfrm>
        </p:grpSpPr>
        <p:pic>
          <p:nvPicPr>
            <p:cNvPr id="8" name="Picture 4" descr="\\edawn.local\UserData\Users My Documents\pmatteoni\My Documents\My Pictures\spark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2391" y="1466402"/>
              <a:ext cx="1257300" cy="549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\\edawn.local\UserData\Users My Documents\pmatteoni\My Documents\My Pictures\Storey-County-Logo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255" y="2684040"/>
              <a:ext cx="1131572" cy="100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\\edawn.local\UserData\Users My Documents\pmatteoni\My Documents\My Pictures\Nevada_N_RGB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121" y="5305181"/>
              <a:ext cx="1005840" cy="100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\\edawn.local\UserData\Users My Documents\pmatteoni\My Documents\My Pictures\TMCC - 583 - STACKED + NAME (2)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6908" y="4064004"/>
              <a:ext cx="1068266" cy="928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17" descr="\\edawn.local\UserData\Users My Documents\pmatteoni\My Documents\My Pictures\DETR-Logocolor copyrgb.g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092" y="2609850"/>
            <a:ext cx="1640876" cy="90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9" descr="\\edawn.local\UserData\Users My Documents\pmatteoni\My Documents\My Pictures\TMWA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859" y="5442341"/>
            <a:ext cx="226768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0" descr="\\edawn.local\UserData\Users My Documents\pmatteoni\My Documents\My Pictures\NNDA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785" y="5488061"/>
            <a:ext cx="1839546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1" descr="\\edawn.local\UserData\Users My Documents\pmatteoni\My Documents\My Pictures\WNDD04a1[1]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122" y="5388242"/>
            <a:ext cx="1019618" cy="83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5" descr="\\edawn.local\UserData\Users My Documents\pmatteoni\My Documents\My Pictures\Regional Studies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76" y="2912640"/>
            <a:ext cx="210080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45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>
              <a:lnSpc>
                <a:spcPts val="2400"/>
              </a:lnSpc>
            </a:pPr>
            <a:r>
              <a:rPr lang="en-US" i="1" dirty="0" smtClean="0">
                <a:solidFill>
                  <a:srgbClr val="0070C0"/>
                </a:solidFill>
              </a:rPr>
              <a:t>Contact Us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009" y="2594120"/>
            <a:ext cx="4038600" cy="169015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 i="1" dirty="0" smtClean="0">
                <a:latin typeface="Century Gothic" panose="020B0502020202020204" pitchFamily="34" charset="0"/>
                <a:ea typeface="+mj-ea"/>
                <a:cs typeface="+mj-cs"/>
              </a:rPr>
              <a:t>John Restrepo</a:t>
            </a:r>
            <a:r>
              <a:rPr lang="en-US" sz="2000" b="1" i="1" dirty="0" smtClean="0">
                <a:solidFill>
                  <a:srgbClr val="015941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en-US" sz="2000" b="1" i="1" dirty="0" smtClean="0">
                <a:solidFill>
                  <a:srgbClr val="015941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en-US" sz="2000" b="1" i="1" dirty="0" smtClean="0">
                <a:latin typeface="Century Gothic" panose="020B0502020202020204" pitchFamily="34" charset="0"/>
                <a:ea typeface="+mj-ea"/>
                <a:cs typeface="+mj-cs"/>
              </a:rPr>
              <a:t>jrestrepo@rcg1.com</a:t>
            </a:r>
            <a:r>
              <a:rPr lang="en-US" sz="2000" b="1" i="1" dirty="0"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en-US" sz="2000" b="1" i="1" dirty="0"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en-US" sz="2000" b="1" i="1" dirty="0">
                <a:latin typeface="Century Gothic" panose="020B0502020202020204" pitchFamily="34" charset="0"/>
                <a:ea typeface="+mj-ea"/>
                <a:cs typeface="+mj-cs"/>
                <a:hlinkClick r:id="rId3"/>
              </a:rPr>
              <a:t>www.rcg1.com</a:t>
            </a:r>
            <a:r>
              <a:rPr lang="en-US" sz="2000" b="1" i="1" dirty="0"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en-US" sz="2000" b="1" i="1" dirty="0"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en-US" sz="2000" b="1" i="1" dirty="0">
                <a:latin typeface="Century Gothic" panose="020B0502020202020204" pitchFamily="34" charset="0"/>
                <a:ea typeface="+mj-ea"/>
                <a:cs typeface="+mj-cs"/>
              </a:rPr>
              <a:t>Twitter: @rcgeconomics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14B84-AE5A-49D6-8AE9-F2F5DA49444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RCG_4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4830" y="1310185"/>
            <a:ext cx="3876959" cy="139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:\Restrepo Consulting Group\MARKETING\PRESENTATIONS\2015\2015-4-23 EDAWN Major Investors\edawn [hres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64" y="1484785"/>
            <a:ext cx="3453208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08566" y="2887709"/>
            <a:ext cx="3240360" cy="1359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prstClr val="black"/>
                </a:solidFill>
                <a:latin typeface="Century Gothic" panose="020B0502020202020204" pitchFamily="34" charset="0"/>
                <a:cs typeface="Arial" charset="0"/>
              </a:rPr>
              <a:t>Mike Kazmierski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prstClr val="black"/>
                </a:solidFill>
                <a:latin typeface="Century Gothic" panose="020B0502020202020204" pitchFamily="34" charset="0"/>
                <a:cs typeface="Arial" charset="0"/>
              </a:rPr>
              <a:t>kazmierski@edawn.org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charset="0"/>
                <a:hlinkClick r:id="rId6"/>
              </a:rPr>
              <a:t>www.edawn.org</a:t>
            </a:r>
            <a:endParaRPr lang="en-US" sz="2000" b="1" i="1" dirty="0" smtClean="0">
              <a:solidFill>
                <a:prstClr val="black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ctr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endParaRPr lang="en-US" sz="2000" b="1" i="1" dirty="0">
              <a:solidFill>
                <a:prstClr val="black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3074" name="Picture 2" descr="C:\Users\kazmierski\AppData\Local\Microsoft\Windows\Temporary Internet Files\Content.Outlook\568GJ96J\TMRPA_4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987" y="4341152"/>
            <a:ext cx="3284903" cy="1077023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17596" y="5459103"/>
            <a:ext cx="4285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Jeremy M. Smith, Ph.D</a:t>
            </a:r>
            <a:r>
              <a:rPr lang="en-US" sz="2000" b="1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en-US" sz="2000" b="1" i="1" dirty="0" smtClean="0">
                <a:solidFill>
                  <a:prstClr val="black"/>
                </a:solidFill>
                <a:latin typeface="Century Gothic" panose="020B0502020202020204" pitchFamily="34" charset="0"/>
                <a:hlinkClick r:id="rId8"/>
              </a:rPr>
              <a:t>jsmith@tmrpa.org</a:t>
            </a:r>
            <a:endParaRPr lang="en-US" sz="2000" b="1" i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http://www.tmrpa.org/</a:t>
            </a:r>
          </a:p>
        </p:txBody>
      </p:sp>
    </p:spTree>
    <p:extLst>
      <p:ext uri="{BB962C8B-B14F-4D97-AF65-F5344CB8AC3E}">
        <p14:creationId xmlns:p14="http://schemas.microsoft.com/office/powerpoint/2010/main" val="208047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689" y="6376238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prstClr val="black"/>
                </a:solidFill>
                <a:cs typeface="Arial" charset="0"/>
              </a:rPr>
              <a:t>Sources: </a:t>
            </a:r>
            <a:r>
              <a:rPr lang="en-US" sz="1400" b="1" i="1" dirty="0">
                <a:solidFill>
                  <a:prstClr val="black"/>
                </a:solidFill>
                <a:cs typeface="Arial" charset="0"/>
              </a:rPr>
              <a:t>Bureau of Labor </a:t>
            </a:r>
            <a:r>
              <a:rPr lang="en-US" sz="1400" b="1" i="1" dirty="0" smtClean="0">
                <a:solidFill>
                  <a:prstClr val="black"/>
                </a:solidFill>
                <a:cs typeface="Arial" charset="0"/>
              </a:rPr>
              <a:t>Statistics, EDAWN</a:t>
            </a:r>
            <a:endParaRPr lang="en-US" sz="14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7672" y="44624"/>
            <a:ext cx="8666328" cy="1066130"/>
          </a:xfrm>
        </p:spPr>
        <p:txBody>
          <a:bodyPr/>
          <a:lstStyle/>
          <a:p>
            <a:pPr algn="l"/>
            <a:r>
              <a:rPr lang="en-US" sz="4000" i="1" dirty="0" smtClean="0">
                <a:solidFill>
                  <a:srgbClr val="0070C0"/>
                </a:solidFill>
              </a:rPr>
              <a:t>Significant Growth is Coming</a:t>
            </a:r>
            <a:endParaRPr lang="en-US" sz="4000" i="1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14B84-AE5A-49D6-8AE9-F2F5DA49444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012645"/>
              </p:ext>
            </p:extLst>
          </p:nvPr>
        </p:nvGraphicFramePr>
        <p:xfrm>
          <a:off x="107504" y="1497590"/>
          <a:ext cx="8928992" cy="4883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96109" y="3576693"/>
            <a:ext cx="198949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cs typeface="Arial" charset="0"/>
              </a:rPr>
              <a:t>1.2% Growth/Year</a:t>
            </a:r>
            <a:endParaRPr lang="en-US" b="1" dirty="0"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54842" y="1128259"/>
            <a:ext cx="69057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Reno-Sparks MSA Projected Employment Growth: 2015-2019</a:t>
            </a:r>
            <a:endParaRPr lang="en-US" b="1" i="1" dirty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5749" y="1602496"/>
            <a:ext cx="4179719" cy="14260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b="1" dirty="0" smtClean="0">
                <a:solidFill>
                  <a:srgbClr val="A50021"/>
                </a:solidFill>
              </a:rPr>
              <a:t>Projected Job Growth Includes:</a:t>
            </a:r>
          </a:p>
          <a:p>
            <a:pPr marL="342900" indent="-342900">
              <a:lnSpc>
                <a:spcPts val="2600"/>
              </a:lnSpc>
              <a:buFont typeface="Arial" pitchFamily="34" charset="0"/>
              <a:buChar char="•"/>
            </a:pPr>
            <a:r>
              <a:rPr lang="en-US" sz="2000" b="1" dirty="0" smtClean="0"/>
              <a:t>Tesla Primary &amp; Induced</a:t>
            </a:r>
          </a:p>
          <a:p>
            <a:pPr marL="342900" indent="-342900">
              <a:lnSpc>
                <a:spcPts val="2600"/>
              </a:lnSpc>
              <a:buFont typeface="Arial" pitchFamily="34" charset="0"/>
              <a:buChar char="•"/>
            </a:pPr>
            <a:r>
              <a:rPr lang="en-US" sz="2000" b="1" dirty="0" smtClean="0"/>
              <a:t>Historical Growth </a:t>
            </a:r>
          </a:p>
          <a:p>
            <a:pPr marL="342900" indent="-342900">
              <a:lnSpc>
                <a:spcPts val="2600"/>
              </a:lnSpc>
              <a:buFont typeface="Arial" pitchFamily="34" charset="0"/>
              <a:buChar char="•"/>
            </a:pPr>
            <a:r>
              <a:rPr lang="en-US" sz="2000" b="1" dirty="0" smtClean="0"/>
              <a:t>EDAWN Projected Growth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0895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689" y="6376238"/>
            <a:ext cx="6377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prstClr val="black"/>
                </a:solidFill>
                <a:cs typeface="Arial" charset="0"/>
              </a:rPr>
              <a:t>Source: EDAWN</a:t>
            </a:r>
            <a:endParaRPr lang="en-US" sz="14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7672" y="44624"/>
            <a:ext cx="8666328" cy="1066130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0070C0"/>
                </a:solidFill>
              </a:rPr>
              <a:t>EDAWN Jobs Announced: </a:t>
            </a:r>
            <a:br>
              <a:rPr lang="en-US" i="1" dirty="0" smtClean="0">
                <a:solidFill>
                  <a:srgbClr val="0070C0"/>
                </a:solidFill>
              </a:rPr>
            </a:br>
            <a:r>
              <a:rPr lang="en-US" i="1" dirty="0" smtClean="0">
                <a:solidFill>
                  <a:srgbClr val="0070C0"/>
                </a:solidFill>
              </a:rPr>
              <a:t>Ahead of 2015 goal</a:t>
            </a:r>
            <a:endParaRPr lang="en-US" i="1" dirty="0">
              <a:solidFill>
                <a:srgbClr val="0070C0"/>
              </a:solidFill>
            </a:endParaRPr>
          </a:p>
        </p:txBody>
      </p:sp>
      <p:graphicFrame>
        <p:nvGraphicFramePr>
          <p:cNvPr id="15" name="Char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107855"/>
              </p:ext>
            </p:extLst>
          </p:nvPr>
        </p:nvGraphicFramePr>
        <p:xfrm>
          <a:off x="152400" y="1078606"/>
          <a:ext cx="8991600" cy="505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2819400" y="2514600"/>
            <a:ext cx="5486400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35546" y="2037293"/>
            <a:ext cx="2057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ea typeface="ＭＳ Ｐゴシック"/>
              </a:rPr>
              <a:t>FY 2015 Goal</a:t>
            </a:r>
            <a:endParaRPr lang="en-US" sz="2400" b="1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14B84-AE5A-49D6-8AE9-F2F5DA49444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8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7672" y="44624"/>
            <a:ext cx="8666328" cy="1066130"/>
          </a:xfrm>
        </p:spPr>
        <p:txBody>
          <a:bodyPr/>
          <a:lstStyle/>
          <a:p>
            <a:pPr algn="l"/>
            <a:r>
              <a:rPr lang="en-US" i="1" dirty="0">
                <a:solidFill>
                  <a:srgbClr val="0070C0"/>
                </a:solidFill>
              </a:rPr>
              <a:t>EDAWN Hot Prospects!  (Very Likely)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057057"/>
              </p:ext>
            </p:extLst>
          </p:nvPr>
        </p:nvGraphicFramePr>
        <p:xfrm>
          <a:off x="176991" y="1515317"/>
          <a:ext cx="8772182" cy="4029551"/>
        </p:xfrm>
        <a:graphic>
          <a:graphicData uri="http://schemas.openxmlformats.org/drawingml/2006/table">
            <a:tbl>
              <a:tblPr firstRow="1" firstCol="1" bandRow="1"/>
              <a:tblGrid>
                <a:gridCol w="2156868"/>
                <a:gridCol w="1805655"/>
                <a:gridCol w="627347"/>
                <a:gridCol w="1895982"/>
                <a:gridCol w="2286330"/>
              </a:tblGrid>
              <a:tr h="340932"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Industry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Job </a:t>
                      </a: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Count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HQ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Confidence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Relocation State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16523"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Manufacturing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Very Likely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TAIWAN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631"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Service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May 13</a:t>
                      </a:r>
                      <a:r>
                        <a:rPr lang="en-US" sz="2000" b="1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th</a:t>
                      </a: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CA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16523"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Distribution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Very</a:t>
                      </a:r>
                      <a:r>
                        <a:rPr lang="en-US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Likely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FL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969"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Manufacturing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Very Likely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CA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1693"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Distribution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Very Likely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UT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692"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Manufacturing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Very Likely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OH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X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Very Likely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CA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692"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Distribution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Very Likely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NV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39970"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Distribution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Very likely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MN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970"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300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Very likely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NY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39970"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1,130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14B84-AE5A-49D6-8AE9-F2F5DA49444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5689" y="6376238"/>
            <a:ext cx="6377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prstClr val="black"/>
                </a:solidFill>
                <a:cs typeface="Arial" charset="0"/>
              </a:rPr>
              <a:t>Source: EDAWN</a:t>
            </a:r>
            <a:endParaRPr lang="en-US" sz="1400" b="1" i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32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379" y="0"/>
            <a:ext cx="8666328" cy="1066130"/>
          </a:xfrm>
        </p:spPr>
        <p:txBody>
          <a:bodyPr/>
          <a:lstStyle/>
          <a:p>
            <a:pPr algn="l"/>
            <a:r>
              <a:rPr lang="en-US" i="1" dirty="0">
                <a:solidFill>
                  <a:srgbClr val="0070C0"/>
                </a:solidFill>
              </a:rPr>
              <a:t>EDAWN Hot Prospects!  (Probable</a:t>
            </a:r>
            <a:r>
              <a:rPr lang="en-US" dirty="0">
                <a:solidFill>
                  <a:srgbClr val="0070C0"/>
                </a:solidFill>
              </a:rPr>
              <a:t>)</a:t>
            </a:r>
            <a:endParaRPr lang="en-US" i="1" dirty="0">
              <a:solidFill>
                <a:srgbClr val="0070C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37024"/>
              </p:ext>
            </p:extLst>
          </p:nvPr>
        </p:nvGraphicFramePr>
        <p:xfrm>
          <a:off x="255282" y="1305898"/>
          <a:ext cx="8557145" cy="4768422"/>
        </p:xfrm>
        <a:graphic>
          <a:graphicData uri="http://schemas.openxmlformats.org/drawingml/2006/table">
            <a:tbl>
              <a:tblPr firstRow="1" firstCol="1" bandRow="1"/>
              <a:tblGrid>
                <a:gridCol w="2292824"/>
                <a:gridCol w="1555844"/>
                <a:gridCol w="614149"/>
                <a:gridCol w="1856096"/>
                <a:gridCol w="2238232"/>
              </a:tblGrid>
              <a:tr h="608283"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 Industry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Job </a:t>
                      </a: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Count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HQ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Confidence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Relocation State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67796"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Service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500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Finalist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OH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777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Manufacturing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1,000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Top Two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IL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53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Distribution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800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Top Two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PA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572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Manufacturing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2,800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Finalist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PA / VA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83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Data Center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80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Finalist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TX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78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Manufacturing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500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Finalist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NJ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4945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Manufacturing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700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Finalist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SC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4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Manufacturing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4,000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New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IL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3375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Manufacturing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200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New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IN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8626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Total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10,580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200"/>
                        </a:lnSpc>
                      </a:pP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14B84-AE5A-49D6-8AE9-F2F5DA49444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5689" y="6376238"/>
            <a:ext cx="6377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prstClr val="black"/>
                </a:solidFill>
                <a:cs typeface="Arial" charset="0"/>
              </a:rPr>
              <a:t>Source: EDAWN</a:t>
            </a:r>
            <a:endParaRPr lang="en-US" sz="1400" b="1" i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4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2136" y="44624"/>
            <a:ext cx="8761863" cy="1066130"/>
          </a:xfrm>
        </p:spPr>
        <p:txBody>
          <a:bodyPr/>
          <a:lstStyle/>
          <a:p>
            <a:pPr algn="l"/>
            <a:r>
              <a:rPr lang="en-US" sz="4000" i="1" dirty="0" smtClean="0">
                <a:solidFill>
                  <a:srgbClr val="0070C0"/>
                </a:solidFill>
              </a:rPr>
              <a:t>Assumptions</a:t>
            </a:r>
            <a:endParaRPr lang="en-US" sz="4000" i="1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14B84-AE5A-49D6-8AE9-F2F5DA49444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09433" y="1270000"/>
            <a:ext cx="8229600" cy="5030261"/>
          </a:xfrm>
        </p:spPr>
        <p:txBody>
          <a:bodyPr/>
          <a:lstStyle/>
          <a:p>
            <a:pPr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Detailed Assumptions Provided In The Report</a:t>
            </a:r>
          </a:p>
          <a:p>
            <a:pPr>
              <a:lnSpc>
                <a:spcPts val="3000"/>
              </a:lnSpc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Developing The Ranges For Job Growth </a:t>
            </a:r>
            <a:r>
              <a:rPr lang="en-US" sz="2400" dirty="0" smtClean="0">
                <a:solidFill>
                  <a:srgbClr val="0070C0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Conservative Numbers </a:t>
            </a:r>
            <a:r>
              <a:rPr lang="en-US" sz="2400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Were Used</a:t>
            </a:r>
          </a:p>
          <a:p>
            <a:pPr>
              <a:lnSpc>
                <a:spcPts val="3000"/>
              </a:lnSpc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A50021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Job Growth</a:t>
            </a:r>
            <a:r>
              <a:rPr lang="en-US" sz="2400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In Addition To Tesla, Was Included Based On EDAWN’s Estimates</a:t>
            </a:r>
          </a:p>
          <a:p>
            <a:pPr>
              <a:lnSpc>
                <a:spcPts val="3000"/>
              </a:lnSpc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Transportation Projects Projected To Be Completed In The Next 5 Years Were Considered</a:t>
            </a:r>
          </a:p>
          <a:p>
            <a:pPr>
              <a:lnSpc>
                <a:spcPts val="3000"/>
              </a:lnSpc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70C0"/>
                </a:solidFill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 Area </a:t>
            </a:r>
            <a:r>
              <a:rPr lang="en-US" sz="2400" dirty="0" smtClean="0">
                <a:latin typeface="Century Gothic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Based On Area Around Tahoe Reno Industrial Center &amp; Reno / Sparks / Carson City</a:t>
            </a:r>
          </a:p>
          <a:p>
            <a:pPr>
              <a:spcAft>
                <a:spcPts val="1200"/>
              </a:spcAft>
            </a:pPr>
            <a:endParaRPr lang="en-US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8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2956" y="0"/>
            <a:ext cx="9144000" cy="1066130"/>
          </a:xfrm>
        </p:spPr>
        <p:txBody>
          <a:bodyPr/>
          <a:lstStyle/>
          <a:p>
            <a:pPr algn="l"/>
            <a:r>
              <a:rPr lang="en-US" sz="4000" i="1" dirty="0" smtClean="0">
                <a:solidFill>
                  <a:srgbClr val="0070C0"/>
                </a:solidFill>
              </a:rPr>
              <a:t>EPIC Members</a:t>
            </a:r>
            <a:endParaRPr lang="en-US" sz="4000" i="1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14B84-AE5A-49D6-8AE9-F2F5DA49444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249623"/>
              </p:ext>
            </p:extLst>
          </p:nvPr>
        </p:nvGraphicFramePr>
        <p:xfrm>
          <a:off x="504966" y="1256542"/>
          <a:ext cx="3923017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3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 pitchFamily="34" charset="0"/>
                        </a:rPr>
                        <a:t>Organizations</a:t>
                      </a:r>
                      <a:endParaRPr lang="en-US" sz="1600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City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of Reno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City of Sparks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City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of Fernley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Washoe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County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Storey County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University of Nevada, Reno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NV Energy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State Demographer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Washoe County School District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Reno Tahoe Airport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Authority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RCG Economics, LLC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Governor’s Office of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Economic Development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399239"/>
              </p:ext>
            </p:extLst>
          </p:nvPr>
        </p:nvGraphicFramePr>
        <p:xfrm>
          <a:off x="4513639" y="1256542"/>
          <a:ext cx="432048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entury Gothic" pitchFamily="34" charset="0"/>
                        </a:rPr>
                        <a:t>Economic Development Authority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of Western Nevada</a:t>
                      </a:r>
                      <a:endParaRPr lang="en-US" sz="1600" b="1" dirty="0" smtClean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Truckee Meadows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Regional Planning Agency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Center of Regional Studies,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UNR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Regional Transportation Commission of Washoe County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NV Department of Employment, Training &amp; Rehabilitation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Truckee Meadows Community College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Truckee Meadows Water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Authority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Northern Nevada Development Authority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Western Nevada Development District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0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3442</TotalTime>
  <Words>1567</Words>
  <Application>Microsoft Office PowerPoint</Application>
  <PresentationFormat>On-screen Show (4:3)</PresentationFormat>
  <Paragraphs>392</Paragraphs>
  <Slides>34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 “ELECTRIFYING NEW GROWTH: WHAT DOES THIS MEAN?"  Interim Report</vt:lpstr>
      <vt:lpstr>Part 1: The New Northern Nevada Economy</vt:lpstr>
      <vt:lpstr>Background</vt:lpstr>
      <vt:lpstr>Significant Growth is Coming</vt:lpstr>
      <vt:lpstr>EDAWN Jobs Announced:  Ahead of 2015 goal</vt:lpstr>
      <vt:lpstr>EDAWN Hot Prospects!  (Very Likely)</vt:lpstr>
      <vt:lpstr>EDAWN Hot Prospects!  (Probable)</vt:lpstr>
      <vt:lpstr>Assumptions</vt:lpstr>
      <vt:lpstr>EPIC Members</vt:lpstr>
      <vt:lpstr>Scope of Work</vt:lpstr>
      <vt:lpstr>RCG Economics &amp; John Restrepo 36 Years of Experience</vt:lpstr>
      <vt:lpstr>Part 2: The Nevada Economic Reality</vt:lpstr>
      <vt:lpstr>Nevada job recoveries pre-Great Recession</vt:lpstr>
      <vt:lpstr>Nevada job recovery from Great Recession (after 94 months)</vt:lpstr>
      <vt:lpstr>State taxable sales near all-time high thanks to economic recovery &amp; visitors</vt:lpstr>
      <vt:lpstr>Gaming revenues returned moderately due to baccarat; slot revenues stagnant</vt:lpstr>
      <vt:lpstr>PowerPoint Presentation</vt:lpstr>
      <vt:lpstr>Home affordability suffered during Great Boom, now near US avg, but??</vt:lpstr>
      <vt:lpstr>The Reality: Nevada Population &amp; Jobs</vt:lpstr>
      <vt:lpstr>The “headline” unemployment rate continues to drop</vt:lpstr>
      <vt:lpstr>&amp; “real“ wages in Nevada finally rising Reno-Sparks doing even better</vt:lpstr>
      <vt:lpstr>Slack remains in Nevada job market but Reno-Sparks is improving significantly</vt:lpstr>
      <vt:lpstr>Northern Nevada Growth Forecast: Tesla &amp; Natural Growth</vt:lpstr>
      <vt:lpstr>New Tesla battery plant will help bring thousands of needed jobs to Nevada</vt:lpstr>
      <vt:lpstr>Study Area consists of 5 counties</vt:lpstr>
      <vt:lpstr>Study Area also divided into 18 “EPIC Zones”</vt:lpstr>
      <vt:lpstr>18 EPIC Zones called . . .</vt:lpstr>
      <vt:lpstr>Scenario B 5-Yr growth: 52K jobs, 42K persons &amp; nearly 17K households</vt:lpstr>
      <vt:lpstr>Scenario B job growth concentrated in 4 Zones</vt:lpstr>
      <vt:lpstr>Scenario B employment growth concentrated in 4 Zones</vt:lpstr>
      <vt:lpstr>Scenario B population growth centered around Reno-Sparks MSA</vt:lpstr>
      <vt:lpstr>Scenario B population growth concentrated in 3 Zones</vt:lpstr>
      <vt:lpstr>Questions?</vt:lpstr>
      <vt:lpstr>Contact Us</vt:lpstr>
    </vt:vector>
  </TitlesOfParts>
  <Company>EDAWN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Edawn Administrator</dc:creator>
  <cp:lastModifiedBy>Gardner, Teresa</cp:lastModifiedBy>
  <cp:revision>315</cp:revision>
  <cp:lastPrinted>2015-05-04T14:44:14Z</cp:lastPrinted>
  <dcterms:created xsi:type="dcterms:W3CDTF">2012-06-06T20:42:03Z</dcterms:created>
  <dcterms:modified xsi:type="dcterms:W3CDTF">2015-05-05T17:39:10Z</dcterms:modified>
</cp:coreProperties>
</file>